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47"/>
    <p:restoredTop sz="37226"/>
  </p:normalViewPr>
  <p:slideViewPr>
    <p:cSldViewPr snapToGrid="0" snapToObjects="1">
      <p:cViewPr varScale="1">
        <p:scale>
          <a:sx n="30" d="100"/>
          <a:sy n="30" d="100"/>
        </p:scale>
        <p:origin x="3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BF644A-EC52-D94E-BDCE-F9F00860217B}" type="datetimeFigureOut">
              <a:rPr lang="it-IT" smtClean="0"/>
              <a:t>20/03/17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382FE2-EBE4-0645-8C60-4E9122ECF66D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420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49059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baseline="0" dirty="0" smtClean="0"/>
              <a:t>No middleman (transactions between users are instantaneous) </a:t>
            </a:r>
          </a:p>
          <a:p>
            <a:pPr marL="228600" indent="-228600">
              <a:buAutoNum type="arabicPeriod"/>
            </a:pPr>
            <a:r>
              <a:rPr lang="en-GB" baseline="0" dirty="0" smtClean="0"/>
              <a:t>A centralized system it’s easier to attack. </a:t>
            </a:r>
          </a:p>
          <a:p>
            <a:pPr marL="228600" indent="-228600">
              <a:buAutoNum type="arabicPeriod"/>
            </a:pPr>
            <a:r>
              <a:rPr lang="en-GB" baseline="0" dirty="0" smtClean="0"/>
              <a:t>For Example if you have to execute a transaction through a bank you have to pay a fee for it, whereas using </a:t>
            </a:r>
            <a:r>
              <a:rPr lang="en-GB" baseline="0" dirty="0" err="1" smtClean="0"/>
              <a:t>blockchain</a:t>
            </a:r>
            <a:r>
              <a:rPr lang="en-GB" baseline="0" dirty="0" smtClean="0"/>
              <a:t> technology you don’t have to pay</a:t>
            </a:r>
          </a:p>
          <a:p>
            <a:pPr marL="228600" indent="-228600">
              <a:buAutoNum type="arabicPeriod"/>
            </a:pPr>
            <a:endParaRPr lang="en-GB" baseline="0" dirty="0" smtClean="0"/>
          </a:p>
          <a:p>
            <a:pPr marL="228600" indent="-228600">
              <a:buAutoNum type="arabicPeriod"/>
            </a:pPr>
            <a:endParaRPr lang="en-GB" baseline="0" dirty="0" smtClean="0"/>
          </a:p>
          <a:p>
            <a:pPr marL="228600" indent="-228600">
              <a:buAutoNum type="arabicPeriod"/>
            </a:pPr>
            <a:r>
              <a:rPr lang="en-GB" baseline="0" dirty="0" smtClean="0"/>
              <a:t>------------------------------------------</a:t>
            </a:r>
          </a:p>
          <a:p>
            <a:pPr marL="0" indent="0">
              <a:buNone/>
            </a:pPr>
            <a:r>
              <a:rPr lang="en-GB" baseline="0" dirty="0" smtClean="0"/>
              <a:t>Transactions are not prone to third part interference</a:t>
            </a:r>
          </a:p>
          <a:p>
            <a:pPr marL="228600" indent="-228600">
              <a:buAutoNum type="arabicPeriod"/>
            </a:pPr>
            <a:endParaRPr lang="en-GB" baseline="0" dirty="0" smtClean="0"/>
          </a:p>
          <a:p>
            <a:pPr marL="0" indent="0">
              <a:buNone/>
            </a:pPr>
            <a:r>
              <a:rPr lang="en-GB" baseline="0" dirty="0" smtClean="0"/>
              <a:t>--------------------------------------------------------------------------</a:t>
            </a:r>
          </a:p>
          <a:p>
            <a:pPr marL="0" indent="0">
              <a:buNone/>
            </a:pPr>
            <a:endParaRPr lang="en-GB" baseline="0" dirty="0" smtClean="0"/>
          </a:p>
          <a:p>
            <a:pPr marL="228600" indent="-228600">
              <a:buAutoNum type="arabicPeriod"/>
            </a:pPr>
            <a:r>
              <a:rPr lang="en-GB" baseline="0" dirty="0" smtClean="0"/>
              <a:t>The transactions data, are available online to everyone on the distributed shared ledger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970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One of the most famous </a:t>
            </a:r>
            <a:r>
              <a:rPr lang="en-GB" dirty="0" err="1" smtClean="0"/>
              <a:t>blockchain</a:t>
            </a:r>
            <a:r>
              <a:rPr lang="en-GB" baseline="0" dirty="0" smtClean="0"/>
              <a:t> application is the transfer of bitcoins used for online trades. 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2. Cloud shared by the community (where each file is shredded and encrypted and spread across the network) 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3. </a:t>
            </a:r>
            <a:r>
              <a:rPr lang="en-GB" baseline="0" dirty="0" err="1" smtClean="0"/>
              <a:t>Blockchain</a:t>
            </a:r>
            <a:r>
              <a:rPr lang="en-GB" baseline="0" dirty="0" smtClean="0"/>
              <a:t> application can be applied to identity applications, like Passports, Birth Certificates, IDs, Online accounts, and so on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7370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</a:t>
            </a:r>
            <a:r>
              <a:rPr lang="en-GB" baseline="0" dirty="0" smtClean="0"/>
              <a:t>nk of it as wills and contract that execute themselves 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9250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</a:t>
            </a:r>
            <a:r>
              <a:rPr lang="en-GB" baseline="0" dirty="0" smtClean="0"/>
              <a:t>nk of it as wills and contract that execute themselves 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57494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</a:t>
            </a:r>
            <a:r>
              <a:rPr lang="en-GB" baseline="0" dirty="0" smtClean="0"/>
              <a:t> SC is a piece of software that stores rules for negotiating the terms of a contract, automatically verifies the contract and then executes the agreed terms. 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Smart</a:t>
            </a:r>
            <a:r>
              <a:rPr lang="en-GB" baseline="0" dirty="0" smtClean="0"/>
              <a:t> contracts are computer programs that can be correctly executed by a network of mutually distrusting nodes, without the need of an external trusted authority, which means that are the nodes the “</a:t>
            </a:r>
            <a:r>
              <a:rPr lang="en-GB" baseline="0" dirty="0" err="1" smtClean="0"/>
              <a:t>autorithy</a:t>
            </a:r>
            <a:r>
              <a:rPr lang="en-GB" baseline="0" dirty="0" smtClean="0"/>
              <a:t>”, who validates the valid execution of a smart contract 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Encrypted and Stored on the </a:t>
            </a:r>
            <a:r>
              <a:rPr lang="en-GB" baseline="0" dirty="0" err="1" smtClean="0"/>
              <a:t>blockchain</a:t>
            </a:r>
            <a:endParaRPr lang="en-GB" baseline="0" dirty="0" smtClean="0"/>
          </a:p>
          <a:p>
            <a:r>
              <a:rPr lang="en-GB" baseline="0" dirty="0" smtClean="0"/>
              <a:t>To append a new block of data (the code for the execution of a SC)  to the </a:t>
            </a:r>
            <a:r>
              <a:rPr lang="en-GB" baseline="0" dirty="0" err="1" smtClean="0"/>
              <a:t>blockchain</a:t>
            </a:r>
            <a:r>
              <a:rPr lang="en-GB" baseline="0" dirty="0" smtClean="0"/>
              <a:t>, the miners have to validate the </a:t>
            </a:r>
            <a:r>
              <a:rPr lang="en-GB" baseline="0" dirty="0" err="1" smtClean="0"/>
              <a:t>exectuion</a:t>
            </a:r>
            <a:r>
              <a:rPr lang="en-GB" baseline="0" dirty="0" smtClean="0"/>
              <a:t> of the SC</a:t>
            </a:r>
          </a:p>
          <a:p>
            <a:r>
              <a:rPr lang="en-GB" baseline="0" dirty="0" smtClean="0"/>
              <a:t>SC are stored on the </a:t>
            </a:r>
            <a:r>
              <a:rPr lang="en-GB" baseline="0" dirty="0" err="1" smtClean="0"/>
              <a:t>blockchain</a:t>
            </a:r>
            <a:r>
              <a:rPr lang="en-GB" baseline="0" dirty="0" smtClean="0"/>
              <a:t> which all parties have a copy of and if any party fails the system continues to functions with no loss of data or integrity</a:t>
            </a:r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97852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1. Alice wants</a:t>
            </a:r>
            <a:r>
              <a:rPr lang="en-GB" baseline="0" dirty="0" smtClean="0"/>
              <a:t> to buy a </a:t>
            </a:r>
            <a:r>
              <a:rPr lang="en-GB" baseline="0" dirty="0" err="1" smtClean="0"/>
              <a:t>SmartPhone</a:t>
            </a:r>
            <a:r>
              <a:rPr lang="en-GB" baseline="0" dirty="0" smtClean="0"/>
              <a:t> on </a:t>
            </a:r>
            <a:r>
              <a:rPr lang="en-GB" baseline="0" dirty="0" err="1" smtClean="0"/>
              <a:t>Ebay</a:t>
            </a:r>
            <a:r>
              <a:rPr lang="en-GB" baseline="0" dirty="0" smtClean="0"/>
              <a:t>. She is willing to pay a certain amount of money for it. 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79106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dirty="0" smtClean="0"/>
              <a:t>For buying the smart phone, </a:t>
            </a:r>
            <a:r>
              <a:rPr lang="en-GB" dirty="0" err="1" smtClean="0"/>
              <a:t>alice</a:t>
            </a:r>
            <a:r>
              <a:rPr lang="en-GB" dirty="0" smtClean="0"/>
              <a:t> wants</a:t>
            </a:r>
            <a:r>
              <a:rPr lang="en-GB" baseline="0" dirty="0" smtClean="0"/>
              <a:t> to make sure that she would get the product she is paying for. Therefore, she stipulates a TRADITIONAL contract with Bob, an </a:t>
            </a:r>
            <a:r>
              <a:rPr lang="en-GB" baseline="0" dirty="0" err="1" smtClean="0"/>
              <a:t>Ebay</a:t>
            </a:r>
            <a:r>
              <a:rPr lang="en-GB" baseline="0" dirty="0" smtClean="0"/>
              <a:t> employee who works in the legal area. </a:t>
            </a:r>
            <a:endParaRPr lang="en-GB" baseline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15414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baseline="0" dirty="0" smtClean="0"/>
              <a:t>On the </a:t>
            </a:r>
            <a:r>
              <a:rPr lang="en-GB" baseline="0" dirty="0" err="1" smtClean="0"/>
              <a:t>tradictional</a:t>
            </a:r>
            <a:r>
              <a:rPr lang="en-GB" baseline="0" dirty="0" smtClean="0"/>
              <a:t> contract there are the following agreements:</a:t>
            </a:r>
          </a:p>
          <a:p>
            <a:pPr marL="0" indent="0" algn="l">
              <a:buNone/>
            </a:pPr>
            <a:endParaRPr lang="en-GB" baseline="0" dirty="0" smtClean="0"/>
          </a:p>
          <a:p>
            <a:pPr marL="0" indent="0" algn="l">
              <a:buNone/>
            </a:pPr>
            <a:r>
              <a:rPr lang="en-GB" baseline="0" dirty="0" smtClean="0"/>
              <a:t>The Phone will be shipped to Alice only once the money transaction has been confirmed. </a:t>
            </a:r>
          </a:p>
          <a:p>
            <a:pPr marL="0" indent="0" algn="l">
              <a:buNone/>
            </a:pPr>
            <a:r>
              <a:rPr lang="en-GB" baseline="0" dirty="0" smtClean="0"/>
              <a:t>The middleman Bob, is in charge of checking whether the payment has really been made. </a:t>
            </a:r>
          </a:p>
          <a:p>
            <a:pPr marL="0" indent="0" algn="l">
              <a:buNone/>
            </a:pPr>
            <a:r>
              <a:rPr lang="en-GB" baseline="0" dirty="0" smtClean="0"/>
              <a:t>If not, he waits 1-2 days and then he checks the payment again.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16622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GB" baseline="0" dirty="0" smtClean="0"/>
              <a:t>A better explanation of the contract terms </a:t>
            </a:r>
          </a:p>
          <a:p>
            <a:pPr marL="628650" lvl="1" indent="-171450">
              <a:buFontTx/>
              <a:buChar char="-"/>
            </a:pPr>
            <a:r>
              <a:rPr lang="en-GB" baseline="0" dirty="0" smtClean="0"/>
              <a:t>Alice pays for her Smartphone on a certain day</a:t>
            </a:r>
          </a:p>
          <a:p>
            <a:pPr marL="628650" lvl="1" indent="-171450">
              <a:buFontTx/>
              <a:buChar char="-"/>
            </a:pPr>
            <a:r>
              <a:rPr lang="en-GB" baseline="0" dirty="0" smtClean="0"/>
              <a:t>Bob, </a:t>
            </a:r>
            <a:r>
              <a:rPr lang="en-GB" baseline="0" dirty="0" err="1" smtClean="0"/>
              <a:t>doesn</a:t>
            </a:r>
            <a:r>
              <a:rPr lang="uk-UA" baseline="0" dirty="0" smtClean="0"/>
              <a:t>’</a:t>
            </a:r>
            <a:r>
              <a:rPr lang="en-GB" baseline="0" dirty="0" smtClean="0"/>
              <a:t>t know when Alice actually paid for her Smartphone. Therefore he checks the payment once in a while. </a:t>
            </a:r>
          </a:p>
          <a:p>
            <a:pPr marL="628650" lvl="1" indent="-171450">
              <a:buFontTx/>
              <a:buChar char="-"/>
            </a:pPr>
            <a:r>
              <a:rPr lang="en-GB" baseline="0" dirty="0" smtClean="0"/>
              <a:t>Might be possible that Alice’s money is already been transferred, but Bob will check it a couple of days later.  </a:t>
            </a:r>
          </a:p>
          <a:p>
            <a:pPr marL="457200" lvl="1" indent="0">
              <a:buNone/>
            </a:pPr>
            <a:r>
              <a:rPr lang="en-GB" baseline="0" dirty="0" smtClean="0"/>
              <a:t>- When the payment is confirmed by Bob, the Smartphone will be shipped to Alice. 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4227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GB" baseline="0" dirty="0" smtClean="0"/>
              <a:t>As you can see, Alice is not happy with this kind of deal. A traditional contract needs always a middleman, who checks and executes the agreed terms defined in the contract. </a:t>
            </a:r>
          </a:p>
          <a:p>
            <a:pPr marL="457200" lvl="1" indent="0">
              <a:buNone/>
            </a:pPr>
            <a:r>
              <a:rPr lang="en-GB" baseline="0" dirty="0" smtClean="0"/>
              <a:t>This process implies always a delay between seller and buyers and implies also some costs for the company (the middleman has to be paid for his work).  </a:t>
            </a:r>
          </a:p>
          <a:p>
            <a:pPr marL="457200" lvl="1" indent="0">
              <a:buNone/>
            </a:pPr>
            <a:r>
              <a:rPr lang="en-GB" baseline="0" dirty="0" smtClean="0"/>
              <a:t>A lawyer might be necessary if some party doesn’t comply with the contract.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0220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82913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GB" baseline="0" dirty="0" smtClean="0"/>
              <a:t>Alice got an idea! She could use a smart contract to make the process faster and better.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60912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GB" baseline="0" dirty="0" smtClean="0"/>
              <a:t>Let’s suppose that </a:t>
            </a:r>
            <a:r>
              <a:rPr lang="en-GB" baseline="0" dirty="0" err="1" smtClean="0"/>
              <a:t>Ebay</a:t>
            </a:r>
            <a:r>
              <a:rPr lang="en-GB" baseline="0" dirty="0" smtClean="0"/>
              <a:t> works together with a company which provides some services for Smart Contracts (e.g. </a:t>
            </a:r>
            <a:r>
              <a:rPr lang="en-GB" baseline="0" dirty="0" err="1" smtClean="0"/>
              <a:t>Ethereum</a:t>
            </a:r>
            <a:r>
              <a:rPr lang="en-GB" baseline="0" dirty="0" smtClean="0"/>
              <a:t>). </a:t>
            </a:r>
          </a:p>
          <a:p>
            <a:pPr marL="457200" lvl="1" indent="0">
              <a:buNone/>
            </a:pPr>
            <a:r>
              <a:rPr lang="en-GB" baseline="0" dirty="0" smtClean="0"/>
              <a:t>Alice wants to try this new service and stipulates a new SM with </a:t>
            </a:r>
            <a:r>
              <a:rPr lang="en-GB" baseline="0" dirty="0" err="1" smtClean="0"/>
              <a:t>Ebay</a:t>
            </a:r>
            <a:r>
              <a:rPr lang="en-GB" baseline="0" dirty="0" smtClean="0"/>
              <a:t>.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2017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de-CH" baseline="0" dirty="0" smtClean="0"/>
              <a:t>As </a:t>
            </a:r>
            <a:r>
              <a:rPr lang="de-CH" baseline="0" dirty="0" err="1" smtClean="0"/>
              <a:t>soon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Alice </a:t>
            </a:r>
            <a:r>
              <a:rPr lang="de-CH" baseline="0" dirty="0" err="1" smtClean="0"/>
              <a:t>makes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payment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SC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triggered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when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payment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confirmed</a:t>
            </a:r>
            <a:r>
              <a:rPr lang="de-CH" baseline="0" dirty="0" smtClean="0"/>
              <a:t>, Ebay will </a:t>
            </a:r>
            <a:r>
              <a:rPr lang="de-CH" baseline="0" dirty="0" err="1" smtClean="0"/>
              <a:t>be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noticed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SC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can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immediately</a:t>
            </a:r>
            <a:r>
              <a:rPr lang="de-CH" baseline="0" dirty="0" smtClean="0"/>
              <a:t> send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smart </a:t>
            </a:r>
            <a:r>
              <a:rPr lang="de-CH" baseline="0" dirty="0" err="1" smtClean="0"/>
              <a:t>phone</a:t>
            </a:r>
            <a:r>
              <a:rPr lang="de-CH" baseline="0" dirty="0" smtClean="0"/>
              <a:t>. </a:t>
            </a:r>
          </a:p>
          <a:p>
            <a:pPr marL="457200" lvl="1" indent="0">
              <a:buNone/>
            </a:pPr>
            <a:endParaRPr lang="de-CH" baseline="0" dirty="0" smtClean="0"/>
          </a:p>
          <a:p>
            <a:pPr marL="457200" lvl="1" indent="0">
              <a:buNone/>
            </a:pPr>
            <a:r>
              <a:rPr lang="de-CH" baseline="0" dirty="0" smtClean="0"/>
              <a:t>As </a:t>
            </a:r>
            <a:r>
              <a:rPr lang="de-CH" baseline="0" dirty="0" err="1" smtClean="0"/>
              <a:t>you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can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see</a:t>
            </a:r>
            <a:r>
              <a:rPr lang="de-CH" baseline="0" dirty="0" smtClean="0"/>
              <a:t>: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process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istanteneous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NO </a:t>
            </a:r>
            <a:r>
              <a:rPr lang="de-CH" baseline="0" dirty="0" err="1" smtClean="0"/>
              <a:t>need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middleman</a:t>
            </a:r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10991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de-CH" baseline="0" dirty="0" smtClean="0"/>
              <a:t>Alice </a:t>
            </a:r>
            <a:r>
              <a:rPr lang="de-CH" baseline="0" dirty="0" err="1" smtClean="0"/>
              <a:t>chooses</a:t>
            </a:r>
            <a:r>
              <a:rPr lang="de-CH" baseline="0" dirty="0" smtClean="0"/>
              <a:t> a Smart </a:t>
            </a:r>
            <a:r>
              <a:rPr lang="de-CH" baseline="0" dirty="0" err="1" smtClean="0"/>
              <a:t>Contract</a:t>
            </a:r>
            <a:r>
              <a:rPr lang="de-CH" baseline="0" dirty="0" smtClean="0"/>
              <a:t>!</a:t>
            </a:r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853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http://</a:t>
            </a:r>
            <a:r>
              <a:rPr lang="en-GB" dirty="0" err="1" smtClean="0"/>
              <a:t>www.pwc.com</a:t>
            </a:r>
            <a:r>
              <a:rPr lang="en-GB" dirty="0" smtClean="0"/>
              <a:t>/us/</a:t>
            </a:r>
            <a:r>
              <a:rPr lang="en-GB" dirty="0" err="1" smtClean="0"/>
              <a:t>en</a:t>
            </a:r>
            <a:r>
              <a:rPr lang="en-GB" dirty="0" smtClean="0"/>
              <a:t>/technology-forecast/</a:t>
            </a:r>
            <a:r>
              <a:rPr lang="en-GB" dirty="0" err="1" smtClean="0"/>
              <a:t>blockchain</a:t>
            </a:r>
            <a:r>
              <a:rPr lang="en-GB" dirty="0" smtClean="0"/>
              <a:t>/digital-</a:t>
            </a:r>
            <a:r>
              <a:rPr lang="en-GB" dirty="0" err="1" smtClean="0"/>
              <a:t>business.html</a:t>
            </a:r>
            <a:endParaRPr lang="en-GB" dirty="0" smtClean="0"/>
          </a:p>
          <a:p>
            <a:endParaRPr lang="en-GB" dirty="0" smtClean="0"/>
          </a:p>
          <a:p>
            <a:pPr marL="0" indent="0">
              <a:buNone/>
            </a:pPr>
            <a:r>
              <a:rPr lang="en-GB" baseline="0" dirty="0" smtClean="0"/>
              <a:t>According to our example of Alice and Bob the following table shows the main differences between traditional and smart contracts: </a:t>
            </a:r>
          </a:p>
          <a:p>
            <a:pPr marL="0" indent="0">
              <a:buNone/>
            </a:pPr>
            <a:endParaRPr lang="en-GB" baseline="0" dirty="0" smtClean="0"/>
          </a:p>
          <a:p>
            <a:pPr marL="228600" indent="-228600">
              <a:buAutoNum type="arabicPeriod"/>
            </a:pPr>
            <a:r>
              <a:rPr lang="en-GB" baseline="0" dirty="0" smtClean="0"/>
              <a:t> The execution of a smart contract </a:t>
            </a:r>
            <a:r>
              <a:rPr lang="en-GB" baseline="0" dirty="0" err="1" smtClean="0"/>
              <a:t>doensn’t</a:t>
            </a:r>
            <a:r>
              <a:rPr lang="en-GB" baseline="0" dirty="0" smtClean="0"/>
              <a:t> need a middleman, which mean that can be executed faster </a:t>
            </a:r>
          </a:p>
          <a:p>
            <a:pPr marL="228600" indent="-228600">
              <a:buAutoNum type="arabicPeriod"/>
            </a:pPr>
            <a:endParaRPr lang="en-GB" baseline="0" dirty="0" smtClean="0"/>
          </a:p>
          <a:p>
            <a:pPr marL="228600" indent="-228600">
              <a:buAutoNum type="arabicPeriod"/>
            </a:pPr>
            <a:r>
              <a:rPr lang="en-GB" baseline="0" dirty="0" smtClean="0"/>
              <a:t>Manual remittance: </a:t>
            </a:r>
            <a:r>
              <a:rPr lang="en-GB" baseline="0" dirty="0" err="1" smtClean="0"/>
              <a:t>Ebay</a:t>
            </a:r>
            <a:r>
              <a:rPr lang="en-GB" baseline="0" dirty="0" smtClean="0"/>
              <a:t> is immediately notified</a:t>
            </a:r>
          </a:p>
          <a:p>
            <a:pPr marL="228600" indent="-228600">
              <a:buAutoNum type="arabicPeriod"/>
            </a:pPr>
            <a:endParaRPr lang="en-GB" baseline="0" dirty="0" smtClean="0"/>
          </a:p>
          <a:p>
            <a:pPr marL="228600" indent="-228600">
              <a:buAutoNum type="arabicPeriod"/>
            </a:pPr>
            <a:r>
              <a:rPr lang="en-GB" dirty="0" smtClean="0"/>
              <a:t>A Smart Contract is for sure cheaper</a:t>
            </a:r>
            <a:r>
              <a:rPr lang="en-GB" baseline="0" dirty="0" smtClean="0"/>
              <a:t> than a traditional one. You don’t have to pay for a middleman who checks the agreements, you have only to pay the ”code”.</a:t>
            </a:r>
          </a:p>
          <a:p>
            <a:pPr marL="228600" indent="-228600">
              <a:buAutoNum type="arabicPeriod"/>
            </a:pPr>
            <a:endParaRPr lang="en-GB" baseline="0" dirty="0" smtClean="0"/>
          </a:p>
          <a:p>
            <a:pPr marL="228600" indent="-228600">
              <a:buAutoNum type="arabicPeriod"/>
            </a:pPr>
            <a:r>
              <a:rPr lang="en-GB" baseline="0" dirty="0" smtClean="0"/>
              <a:t>A Smart Contract cannot get lost and its always available in chronological order on the </a:t>
            </a:r>
            <a:r>
              <a:rPr lang="en-GB" baseline="0" dirty="0" err="1" smtClean="0"/>
              <a:t>blockchain</a:t>
            </a:r>
            <a:r>
              <a:rPr lang="en-GB" baseline="0" dirty="0" smtClean="0"/>
              <a:t> for future access </a:t>
            </a:r>
          </a:p>
          <a:p>
            <a:pPr marL="228600" indent="-228600">
              <a:buAutoNum type="arabicPeriod"/>
            </a:pPr>
            <a:r>
              <a:rPr lang="en-GB" baseline="0" dirty="0" smtClean="0"/>
              <a:t>Like said before, there is no need of a middleman (lawyer) </a:t>
            </a:r>
          </a:p>
          <a:p>
            <a:pPr marL="228600" indent="-228600">
              <a:buAutoNum type="arabicPeriod"/>
            </a:pPr>
            <a:endParaRPr lang="en-GB" baseline="0" dirty="0" smtClean="0"/>
          </a:p>
          <a:p>
            <a:pPr marL="228600" indent="-228600">
              <a:buAutoNum type="arabicPeriod"/>
            </a:pPr>
            <a:endParaRPr lang="en-GB" baseline="0" dirty="0" smtClean="0"/>
          </a:p>
          <a:p>
            <a:pPr marL="0" indent="0">
              <a:buNone/>
            </a:pPr>
            <a:r>
              <a:rPr lang="en-GB" b="1" baseline="0" dirty="0" smtClean="0"/>
              <a:t>A Smart contract on a </a:t>
            </a:r>
            <a:r>
              <a:rPr lang="en-GB" b="1" baseline="0" dirty="0" err="1" smtClean="0"/>
              <a:t>blockchain</a:t>
            </a:r>
            <a:r>
              <a:rPr lang="en-GB" b="1" baseline="0" dirty="0" smtClean="0"/>
              <a:t> is like a single large secure Computer System BUT without the risks, costs and trust issues of a centralised model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7860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93878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This contract is written in Solidity language, which</a:t>
            </a:r>
            <a:r>
              <a:rPr lang="en-GB" baseline="0" dirty="0" smtClean="0"/>
              <a:t> is high-level </a:t>
            </a:r>
            <a:r>
              <a:rPr lang="en-GB" baseline="0" dirty="0" err="1" smtClean="0"/>
              <a:t>javascript</a:t>
            </a:r>
            <a:r>
              <a:rPr lang="en-GB" baseline="0" dirty="0" smtClean="0"/>
              <a:t>-based language supported by the </a:t>
            </a:r>
            <a:r>
              <a:rPr lang="en-GB" baseline="0" dirty="0" err="1" smtClean="0"/>
              <a:t>Ethereum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communtiy</a:t>
            </a:r>
            <a:r>
              <a:rPr lang="en-GB" baseline="0" dirty="0" smtClean="0"/>
              <a:t>. </a:t>
            </a:r>
          </a:p>
          <a:p>
            <a:r>
              <a:rPr lang="en-GB" baseline="0" dirty="0" smtClean="0"/>
              <a:t>We are going to explain later in details what </a:t>
            </a:r>
            <a:r>
              <a:rPr lang="en-GB" baseline="0" dirty="0" err="1" smtClean="0"/>
              <a:t>Ethereum</a:t>
            </a:r>
            <a:r>
              <a:rPr lang="en-GB" baseline="0" dirty="0" smtClean="0"/>
              <a:t> is and why it is so important for Smart contracts.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EXPLAIN THE CODE: </a:t>
            </a:r>
          </a:p>
          <a:p>
            <a:endParaRPr lang="en-GB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snippet implements a personal wallet associated to an owner.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  <a:p>
            <a:r>
              <a:rPr lang="en-GB" baseline="0" dirty="0" smtClean="0"/>
              <a:t>Line 5: Constructor, where the wallet gets associated to its owner </a:t>
            </a:r>
          </a:p>
          <a:p>
            <a:r>
              <a:rPr lang="en-GB" baseline="0" dirty="0" smtClean="0"/>
              <a:t>Line 7: Pay function which takes as parameters an amount of </a:t>
            </a:r>
            <a:r>
              <a:rPr lang="en-GB" baseline="0" dirty="0" err="1" smtClean="0"/>
              <a:t>cryptovalue</a:t>
            </a:r>
            <a:r>
              <a:rPr lang="en-GB" baseline="0" dirty="0" smtClean="0"/>
              <a:t> and the address of the recipient </a:t>
            </a:r>
          </a:p>
          <a:p>
            <a:r>
              <a:rPr lang="en-GB" baseline="0" dirty="0" smtClean="0"/>
              <a:t>Line 8: Exception that gets thrown if the caller is not the owner (the owner is the only one that can logically send his money) or if some ether (</a:t>
            </a:r>
            <a:r>
              <a:rPr lang="en-GB" baseline="0" dirty="0" err="1" smtClean="0"/>
              <a:t>cryptovalue</a:t>
            </a:r>
            <a:r>
              <a:rPr lang="en-GB" baseline="0" dirty="0" smtClean="0"/>
              <a:t> used on the </a:t>
            </a:r>
            <a:r>
              <a:rPr lang="en-GB" baseline="0" dirty="0" err="1" smtClean="0"/>
              <a:t>Etheruem</a:t>
            </a:r>
            <a:r>
              <a:rPr lang="en-GB" baseline="0" dirty="0" smtClean="0"/>
              <a:t> platform, analogous as Bitcoins) is attached to the invocation and transferred to the contract </a:t>
            </a:r>
            <a:r>
              <a:rPr lang="en-GB" i="1" baseline="0" dirty="0" smtClean="0"/>
              <a:t>(se </a:t>
            </a:r>
            <a:r>
              <a:rPr lang="en-GB" i="1" baseline="0" dirty="0" err="1" smtClean="0"/>
              <a:t>vuoi</a:t>
            </a:r>
            <a:r>
              <a:rPr lang="en-GB" i="1" baseline="0" dirty="0" smtClean="0"/>
              <a:t> </a:t>
            </a:r>
            <a:r>
              <a:rPr lang="en-GB" i="1" baseline="0" dirty="0" err="1" smtClean="0"/>
              <a:t>trasferire</a:t>
            </a:r>
            <a:r>
              <a:rPr lang="en-GB" i="1" baseline="0" dirty="0" smtClean="0"/>
              <a:t> </a:t>
            </a:r>
            <a:r>
              <a:rPr lang="en-GB" i="1" baseline="0" dirty="0" err="1" smtClean="0"/>
              <a:t>degli</a:t>
            </a:r>
            <a:r>
              <a:rPr lang="en-GB" i="1" baseline="0" dirty="0" smtClean="0"/>
              <a:t> ether a </a:t>
            </a:r>
            <a:r>
              <a:rPr lang="en-GB" i="1" baseline="0" dirty="0" err="1" smtClean="0"/>
              <a:t>te</a:t>
            </a:r>
            <a:r>
              <a:rPr lang="en-GB" i="1" baseline="0" dirty="0" smtClean="0"/>
              <a:t> </a:t>
            </a:r>
            <a:r>
              <a:rPr lang="en-GB" i="1" baseline="0" dirty="0" err="1" smtClean="0"/>
              <a:t>stesso</a:t>
            </a:r>
            <a:r>
              <a:rPr lang="en-GB" i="1" baseline="0" dirty="0" smtClean="0"/>
              <a:t> </a:t>
            </a:r>
            <a:r>
              <a:rPr lang="en-GB" i="1" baseline="0" dirty="0" err="1" smtClean="0"/>
              <a:t>mentre</a:t>
            </a:r>
            <a:r>
              <a:rPr lang="en-GB" i="1" baseline="0" dirty="0" smtClean="0"/>
              <a:t> </a:t>
            </a:r>
            <a:r>
              <a:rPr lang="en-GB" i="1" baseline="0" dirty="0" err="1" smtClean="0"/>
              <a:t>evochi</a:t>
            </a:r>
            <a:r>
              <a:rPr lang="en-GB" i="1" baseline="0" dirty="0" smtClean="0"/>
              <a:t> </a:t>
            </a:r>
            <a:r>
              <a:rPr lang="en-GB" i="1" baseline="0" dirty="0" err="1" smtClean="0"/>
              <a:t>questa</a:t>
            </a:r>
            <a:r>
              <a:rPr lang="en-GB" i="1" baseline="0" dirty="0" smtClean="0"/>
              <a:t> </a:t>
            </a:r>
            <a:r>
              <a:rPr lang="en-GB" i="1" baseline="0" dirty="0" err="1" smtClean="0"/>
              <a:t>funzione</a:t>
            </a:r>
            <a:r>
              <a:rPr lang="en-GB" i="1" baseline="0" dirty="0" smtClean="0"/>
              <a:t>) </a:t>
            </a:r>
          </a:p>
          <a:p>
            <a:endParaRPr lang="en-GB" baseline="0" dirty="0" smtClean="0"/>
          </a:p>
          <a:p>
            <a:r>
              <a:rPr lang="en-GB" baseline="0" dirty="0" smtClean="0"/>
              <a:t>Line 9: the Call returns false if there is not enough amount on the wallet </a:t>
            </a:r>
          </a:p>
          <a:p>
            <a:r>
              <a:rPr lang="en-GB" baseline="0" dirty="0" smtClean="0"/>
              <a:t>Line 10: The outflow registry (</a:t>
            </a:r>
            <a:r>
              <a:rPr lang="en-GB" baseline="0" dirty="0" err="1" smtClean="0"/>
              <a:t>blockchain</a:t>
            </a:r>
            <a:r>
              <a:rPr lang="en-GB" baseline="0" dirty="0" smtClean="0"/>
              <a:t>) gets updated before the ether is transferred to the recipient. </a:t>
            </a:r>
          </a:p>
          <a:p>
            <a:r>
              <a:rPr lang="en-GB" baseline="0" dirty="0" smtClean="0"/>
              <a:t>Line 11: If the recipient is a contract return false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0827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baseline="0" dirty="0" smtClean="0"/>
              <a:t>Coupon payments: Automatically calculates and pays period coupon payments (for bonds)</a:t>
            </a:r>
          </a:p>
          <a:p>
            <a:pPr marL="228600" indent="-228600">
              <a:buAutoNum type="arabicPeriod"/>
            </a:pPr>
            <a:r>
              <a:rPr lang="en-GB" baseline="0" dirty="0" err="1" smtClean="0"/>
              <a:t>Leasings</a:t>
            </a:r>
            <a:r>
              <a:rPr lang="en-GB" baseline="0" dirty="0" smtClean="0"/>
              <a:t>: could be stored as a SC in the </a:t>
            </a:r>
            <a:r>
              <a:rPr lang="en-GB" baseline="0" dirty="0" err="1" smtClean="0"/>
              <a:t>blockchain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togheter</a:t>
            </a:r>
            <a:r>
              <a:rPr lang="en-GB" baseline="0" dirty="0" smtClean="0"/>
              <a:t> with some ownership information. 	If the borrower misses a payment, the SC should automatically revoke the digital keys that grant his access to the collateral. (</a:t>
            </a:r>
            <a:r>
              <a:rPr lang="en-GB" baseline="0" dirty="0" err="1" smtClean="0"/>
              <a:t>esempio</a:t>
            </a:r>
            <a:r>
              <a:rPr lang="en-GB" baseline="0" dirty="0" smtClean="0"/>
              <a:t> automobile hardware </a:t>
            </a:r>
            <a:r>
              <a:rPr lang="en-GB" baseline="0" dirty="0" err="1" smtClean="0"/>
              <a:t>motore</a:t>
            </a:r>
            <a:r>
              <a:rPr lang="en-GB" baseline="0" dirty="0" smtClean="0"/>
              <a:t>) </a:t>
            </a:r>
          </a:p>
          <a:p>
            <a:pPr marL="228600" indent="-228600">
              <a:buAutoNum type="arabicPeriod"/>
            </a:pPr>
            <a:r>
              <a:rPr lang="en-GB" baseline="0" dirty="0" smtClean="0"/>
              <a:t>Voting: validates voter criteria, logs vote to the </a:t>
            </a:r>
            <a:r>
              <a:rPr lang="en-GB" baseline="0" dirty="0" err="1" smtClean="0"/>
              <a:t>blockchain</a:t>
            </a:r>
            <a:r>
              <a:rPr lang="en-GB" baseline="0" dirty="0" smtClean="0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1428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baseline="0" dirty="0" smtClean="0"/>
              <a:t>Coupon payments: Automatically calculates and pays period coupon payments (for bonds)</a:t>
            </a:r>
          </a:p>
          <a:p>
            <a:pPr marL="228600" indent="-228600">
              <a:buAutoNum type="arabicPeriod"/>
            </a:pPr>
            <a:r>
              <a:rPr lang="en-GB" baseline="0" dirty="0" err="1" smtClean="0"/>
              <a:t>Leasings</a:t>
            </a:r>
            <a:r>
              <a:rPr lang="en-GB" baseline="0" dirty="0" smtClean="0"/>
              <a:t>: could be stored as a SC in the </a:t>
            </a:r>
            <a:r>
              <a:rPr lang="en-GB" baseline="0" dirty="0" err="1" smtClean="0"/>
              <a:t>blockchain</a:t>
            </a:r>
            <a:r>
              <a:rPr lang="en-GB" baseline="0" dirty="0" smtClean="0"/>
              <a:t>, </a:t>
            </a:r>
            <a:r>
              <a:rPr lang="en-GB" baseline="0" dirty="0" err="1" smtClean="0"/>
              <a:t>togheter</a:t>
            </a:r>
            <a:r>
              <a:rPr lang="en-GB" baseline="0" dirty="0" smtClean="0"/>
              <a:t> with some ownership information. 	If the borrower misses a payment, the SC should automatically revoke the digital keys that grant his access to the collateral. (</a:t>
            </a:r>
            <a:r>
              <a:rPr lang="en-GB" baseline="0" dirty="0" err="1" smtClean="0"/>
              <a:t>esempio</a:t>
            </a:r>
            <a:r>
              <a:rPr lang="en-GB" baseline="0" dirty="0" smtClean="0"/>
              <a:t> automobile hardware </a:t>
            </a:r>
            <a:r>
              <a:rPr lang="en-GB" baseline="0" dirty="0" err="1" smtClean="0"/>
              <a:t>motore</a:t>
            </a:r>
            <a:r>
              <a:rPr lang="en-GB" baseline="0" dirty="0" smtClean="0"/>
              <a:t>) </a:t>
            </a:r>
          </a:p>
          <a:p>
            <a:pPr marL="228600" indent="-228600">
              <a:buAutoNum type="arabicPeriod"/>
            </a:pPr>
            <a:r>
              <a:rPr lang="en-GB" baseline="0" dirty="0" smtClean="0"/>
              <a:t>Voting: validates voter criteria, logs vote to the </a:t>
            </a:r>
            <a:r>
              <a:rPr lang="en-GB" baseline="0" dirty="0" err="1" smtClean="0"/>
              <a:t>blockchain</a:t>
            </a:r>
            <a:r>
              <a:rPr lang="en-GB" baseline="0" dirty="0" smtClean="0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5422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baseline="0" dirty="0" smtClean="0"/>
              <a:t>DISTRIBUTED DB</a:t>
            </a:r>
          </a:p>
          <a:p>
            <a:pPr marL="171450" indent="-171450">
              <a:buFontTx/>
              <a:buChar char="-"/>
            </a:pPr>
            <a:r>
              <a:rPr lang="en-GB" baseline="0" dirty="0" err="1" smtClean="0"/>
              <a:t>Blockchain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technlogy</a:t>
            </a:r>
            <a:r>
              <a:rPr lang="en-GB" baseline="0" dirty="0" smtClean="0"/>
              <a:t> is challenging the status quo in a radical way, by using math and </a:t>
            </a:r>
            <a:r>
              <a:rPr lang="en-GB" baseline="0" dirty="0" err="1" smtClean="0"/>
              <a:t>cryptogrnaphy</a:t>
            </a:r>
            <a:r>
              <a:rPr lang="en-GB" baseline="0" dirty="0" smtClean="0"/>
              <a:t>. </a:t>
            </a:r>
          </a:p>
          <a:p>
            <a:pPr marL="171450" indent="-171450">
              <a:buFontTx/>
              <a:buChar char="-"/>
            </a:pPr>
            <a:r>
              <a:rPr lang="en-GB" baseline="0" dirty="0" err="1" smtClean="0"/>
              <a:t>Blochchain</a:t>
            </a:r>
            <a:r>
              <a:rPr lang="en-GB" baseline="0" dirty="0" smtClean="0"/>
              <a:t> provides an open decentralised database of every transaction </a:t>
            </a:r>
            <a:r>
              <a:rPr lang="en-GB" baseline="0" dirty="0" err="1" smtClean="0"/>
              <a:t>involing</a:t>
            </a:r>
            <a:r>
              <a:rPr lang="en-GB" baseline="0" dirty="0" smtClean="0"/>
              <a:t> value (Money, goods, property word or even votes)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Basically, a BC is an append-only data structure </a:t>
            </a:r>
            <a:r>
              <a:rPr lang="en-GB" baseline="0" dirty="0" err="1" smtClean="0"/>
              <a:t>mainteined</a:t>
            </a:r>
            <a:r>
              <a:rPr lang="en-GB" baseline="0" dirty="0" smtClean="0"/>
              <a:t> by the nodes of a peer-</a:t>
            </a:r>
            <a:r>
              <a:rPr lang="en-GB" baseline="0" dirty="0" err="1" smtClean="0"/>
              <a:t>to.peer</a:t>
            </a:r>
            <a:r>
              <a:rPr lang="en-GB" baseline="0" dirty="0" smtClean="0"/>
              <a:t> network 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 Creating a record whose authenticity can be verified by the entire community -&gt; Thirty part trust organisations may no longer be necessary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PUBLIC LEDGER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Every transaction will be recorded on a public and distributed ledger 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SOURCE OF TRUST</a:t>
            </a:r>
          </a:p>
          <a:p>
            <a:pPr marL="171450" indent="-171450">
              <a:buFontTx/>
              <a:buChar char="-"/>
            </a:pPr>
            <a:r>
              <a:rPr lang="en-GB" baseline="0" dirty="0" err="1" smtClean="0"/>
              <a:t>Blockchain</a:t>
            </a:r>
            <a:r>
              <a:rPr lang="en-GB" baseline="0" dirty="0" smtClean="0"/>
              <a:t> will become a global decentralised source of trust 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Everything that is centralized makes it easy to attack because it offers a single point of failure. </a:t>
            </a:r>
            <a:endParaRPr lang="it-I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(e.g. Firewall of a website). </a:t>
            </a:r>
            <a:endParaRPr lang="it-I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 built with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Bloch chain </a:t>
            </a:r>
            <a:r>
              <a:rPr lang="en-GB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technlogy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not require  users to trust the developers with personal information or funds. </a:t>
            </a:r>
            <a:endParaRPr lang="it-I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Currently, most people use a trusted middleman such as a bank to make a transaction. But </a:t>
            </a:r>
            <a:r>
              <a:rPr lang="en-GB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blockchain</a:t>
            </a:r>
            <a:r>
              <a: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allows consumers and suppliers to connect directly, removing the need for a third party.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516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Alice</a:t>
            </a:r>
            <a:r>
              <a:rPr lang="en-GB" baseline="0" dirty="0" smtClean="0"/>
              <a:t> wants to buy a product from bob’s store and she wants </a:t>
            </a:r>
            <a:r>
              <a:rPr lang="en-GB" baseline="0" dirty="0" err="1" smtClean="0"/>
              <a:t>cryptovalues</a:t>
            </a:r>
            <a:r>
              <a:rPr lang="en-GB" baseline="0" dirty="0" smtClean="0"/>
              <a:t> (e.g. bitcoins) 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6988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</a:t>
            </a:r>
            <a:r>
              <a:rPr lang="en-GB" baseline="0" dirty="0" smtClean="0"/>
              <a:t> transaction can be represented online as a ‘block’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2436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block (resp. the transaction) is</a:t>
            </a:r>
            <a:r>
              <a:rPr lang="en-GB" baseline="0" dirty="0" smtClean="0"/>
              <a:t> broadcast across the entire network 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33484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Which validates it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73780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block is then added to the chain which records the entire NON-reversible</a:t>
            </a:r>
            <a:r>
              <a:rPr lang="en-GB" baseline="0" dirty="0" smtClean="0"/>
              <a:t> (indelible) history of transactions in a public ledger</a:t>
            </a:r>
            <a:endParaRPr lang="en-GB" dirty="0" smtClean="0"/>
          </a:p>
          <a:p>
            <a:endParaRPr lang="en-GB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0429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money</a:t>
            </a:r>
            <a:r>
              <a:rPr lang="en-GB" baseline="0" dirty="0" smtClean="0"/>
              <a:t> moves from Alice to Bob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8028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273A6-F5DE-594A-B1C3-69A4718A683D}" type="datetimeFigureOut">
              <a:rPr lang="it-IT" smtClean="0"/>
              <a:t>20/03/17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04C71-68C9-6741-8714-FCE249CF0207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3134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273A6-F5DE-594A-B1C3-69A4718A683D}" type="datetimeFigureOut">
              <a:rPr lang="it-IT" smtClean="0"/>
              <a:t>20/03/17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04C71-68C9-6741-8714-FCE249CF0207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21875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273A6-F5DE-594A-B1C3-69A4718A683D}" type="datetimeFigureOut">
              <a:rPr lang="it-IT" smtClean="0"/>
              <a:t>20/03/17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04C71-68C9-6741-8714-FCE249CF0207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16037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273A6-F5DE-594A-B1C3-69A4718A683D}" type="datetimeFigureOut">
              <a:rPr lang="it-IT" smtClean="0"/>
              <a:t>20/03/17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04C71-68C9-6741-8714-FCE249CF0207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8313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273A6-F5DE-594A-B1C3-69A4718A683D}" type="datetimeFigureOut">
              <a:rPr lang="it-IT" smtClean="0"/>
              <a:t>20/03/17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04C71-68C9-6741-8714-FCE249CF0207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4614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273A6-F5DE-594A-B1C3-69A4718A683D}" type="datetimeFigureOut">
              <a:rPr lang="it-IT" smtClean="0"/>
              <a:t>20/03/17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04C71-68C9-6741-8714-FCE249CF0207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2808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273A6-F5DE-594A-B1C3-69A4718A683D}" type="datetimeFigureOut">
              <a:rPr lang="it-IT" smtClean="0"/>
              <a:t>20/03/17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04C71-68C9-6741-8714-FCE249CF0207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4236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273A6-F5DE-594A-B1C3-69A4718A683D}" type="datetimeFigureOut">
              <a:rPr lang="it-IT" smtClean="0"/>
              <a:t>20/03/17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04C71-68C9-6741-8714-FCE249CF0207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3930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273A6-F5DE-594A-B1C3-69A4718A683D}" type="datetimeFigureOut">
              <a:rPr lang="it-IT" smtClean="0"/>
              <a:t>20/03/17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04C71-68C9-6741-8714-FCE249CF0207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7276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273A6-F5DE-594A-B1C3-69A4718A683D}" type="datetimeFigureOut">
              <a:rPr lang="it-IT" smtClean="0"/>
              <a:t>20/03/17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04C71-68C9-6741-8714-FCE249CF0207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5208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1273A6-F5DE-594A-B1C3-69A4718A683D}" type="datetimeFigureOut">
              <a:rPr lang="it-IT" smtClean="0"/>
              <a:t>20/03/17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B04C71-68C9-6741-8714-FCE249CF0207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2693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stile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1273A6-F5DE-594A-B1C3-69A4718A683D}" type="datetimeFigureOut">
              <a:rPr lang="it-IT" smtClean="0"/>
              <a:t>20/03/17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B04C71-68C9-6741-8714-FCE249CF0207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6652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1.png"/><Relationship Id="rId7" Type="http://schemas.openxmlformats.org/officeDocument/2006/relationships/image" Target="../media/image6.png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5" Type="http://schemas.openxmlformats.org/officeDocument/2006/relationships/image" Target="../media/image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15.png"/><Relationship Id="rId8" Type="http://schemas.openxmlformats.org/officeDocument/2006/relationships/image" Target="../media/image18.tiff"/><Relationship Id="rId9" Type="http://schemas.openxmlformats.org/officeDocument/2006/relationships/image" Target="../media/image11.png"/><Relationship Id="rId10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20.png"/><Relationship Id="rId13" Type="http://schemas.openxmlformats.org/officeDocument/2006/relationships/image" Target="../media/image21.png"/><Relationship Id="rId14" Type="http://schemas.openxmlformats.org/officeDocument/2006/relationships/image" Target="../media/image22.png"/><Relationship Id="rId15" Type="http://schemas.openxmlformats.org/officeDocument/2006/relationships/image" Target="../media/image23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15.png"/><Relationship Id="rId8" Type="http://schemas.openxmlformats.org/officeDocument/2006/relationships/image" Target="../media/image18.tiff"/><Relationship Id="rId9" Type="http://schemas.openxmlformats.org/officeDocument/2006/relationships/image" Target="../media/image11.png"/><Relationship Id="rId10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3.png"/><Relationship Id="rId5" Type="http://schemas.openxmlformats.org/officeDocument/2006/relationships/image" Target="../media/image25.png"/><Relationship Id="rId6" Type="http://schemas.openxmlformats.org/officeDocument/2006/relationships/image" Target="../media/image14.jp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14.jpg"/><Relationship Id="rId6" Type="http://schemas.openxmlformats.org/officeDocument/2006/relationships/image" Target="../media/image27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2.png"/><Relationship Id="rId6" Type="http://schemas.openxmlformats.org/officeDocument/2006/relationships/image" Target="../media/image11.png"/><Relationship Id="rId7" Type="http://schemas.openxmlformats.org/officeDocument/2006/relationships/image" Target="../media/image21.png"/><Relationship Id="rId8" Type="http://schemas.openxmlformats.org/officeDocument/2006/relationships/image" Target="../media/image26.png"/><Relationship Id="rId9" Type="http://schemas.openxmlformats.org/officeDocument/2006/relationships/image" Target="../media/image14.jpg"/><Relationship Id="rId10" Type="http://schemas.openxmlformats.org/officeDocument/2006/relationships/image" Target="../media/image15.png"/><Relationship Id="rId11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4.jpg"/><Relationship Id="rId6" Type="http://schemas.openxmlformats.org/officeDocument/2006/relationships/image" Target="../media/image26.png"/><Relationship Id="rId7" Type="http://schemas.openxmlformats.org/officeDocument/2006/relationships/image" Target="../media/image22.png"/><Relationship Id="rId8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2980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5527" y="332509"/>
            <a:ext cx="10131425" cy="1067385"/>
          </a:xfrm>
        </p:spPr>
        <p:txBody>
          <a:bodyPr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2.2	</a:t>
            </a:r>
            <a:r>
              <a:rPr lang="en-GB" sz="4000" dirty="0" smtClean="0"/>
              <a:t>How does </a:t>
            </a:r>
            <a:r>
              <a:rPr lang="en-GB" sz="4000" dirty="0" err="1" smtClean="0"/>
              <a:t>blockchain</a:t>
            </a:r>
            <a:r>
              <a:rPr lang="en-GB" sz="4000" dirty="0" smtClean="0"/>
              <a:t> work?</a:t>
            </a:r>
            <a:endParaRPr lang="en-GB" sz="4000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097669">
            <a:off x="7299805" y="2049569"/>
            <a:ext cx="916820" cy="916820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667436">
            <a:off x="3608273" y="2113628"/>
            <a:ext cx="916820" cy="916820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510914">
            <a:off x="3762763" y="4017992"/>
            <a:ext cx="916820" cy="916820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655587">
            <a:off x="7298730" y="4023398"/>
            <a:ext cx="916820" cy="916820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0047" y="1254192"/>
            <a:ext cx="1946476" cy="1946476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0198" y="4363136"/>
            <a:ext cx="1819982" cy="1819982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2250" y="1294866"/>
            <a:ext cx="1693487" cy="2116859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2727" y="4066259"/>
            <a:ext cx="1693487" cy="2116859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6441" y="1180592"/>
            <a:ext cx="902731" cy="902731"/>
          </a:xfrm>
          <a:prstGeom prst="rect">
            <a:avLst/>
          </a:prstGeom>
        </p:spPr>
      </p:pic>
      <p:pic>
        <p:nvPicPr>
          <p:cNvPr id="25" name="Immagin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4371" y="3937062"/>
            <a:ext cx="902731" cy="902731"/>
          </a:xfrm>
          <a:prstGeom prst="rect">
            <a:avLst/>
          </a:prstGeom>
        </p:spPr>
      </p:pic>
      <p:pic>
        <p:nvPicPr>
          <p:cNvPr id="26" name="Immagin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5157" y="952375"/>
            <a:ext cx="902731" cy="902731"/>
          </a:xfrm>
          <a:prstGeom prst="rect">
            <a:avLst/>
          </a:prstGeom>
        </p:spPr>
      </p:pic>
      <p:pic>
        <p:nvPicPr>
          <p:cNvPr id="27" name="Immagin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5157" y="3731721"/>
            <a:ext cx="902731" cy="902731"/>
          </a:xfrm>
          <a:prstGeom prst="rect">
            <a:avLst/>
          </a:prstGeom>
        </p:spPr>
      </p:pic>
      <p:pic>
        <p:nvPicPr>
          <p:cNvPr id="29" name="Immagin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0590" y="2422727"/>
            <a:ext cx="2646567" cy="2226424"/>
          </a:xfrm>
          <a:prstGeom prst="rect">
            <a:avLst/>
          </a:prstGeom>
        </p:spPr>
      </p:pic>
      <p:pic>
        <p:nvPicPr>
          <p:cNvPr id="30" name="Immagin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255" y="2601430"/>
            <a:ext cx="1101013" cy="110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76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49814" y="117403"/>
            <a:ext cx="10131425" cy="1067385"/>
          </a:xfrm>
        </p:spPr>
        <p:txBody>
          <a:bodyPr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2.2	</a:t>
            </a:r>
            <a:r>
              <a:rPr lang="en-GB" sz="4000" dirty="0" smtClean="0"/>
              <a:t>How does </a:t>
            </a:r>
            <a:r>
              <a:rPr lang="en-GB" sz="4000" dirty="0" err="1" smtClean="0"/>
              <a:t>blockchain</a:t>
            </a:r>
            <a:r>
              <a:rPr lang="en-GB" sz="4000" dirty="0" smtClean="0"/>
              <a:t> work?</a:t>
            </a:r>
            <a:endParaRPr lang="en-GB" sz="4000" dirty="0"/>
          </a:p>
        </p:txBody>
      </p:sp>
      <p:pic>
        <p:nvPicPr>
          <p:cNvPr id="23" name="Immagin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343" t="26822" r="17322"/>
          <a:stretch/>
        </p:blipFill>
        <p:spPr>
          <a:xfrm>
            <a:off x="6508965" y="4845155"/>
            <a:ext cx="1688952" cy="1526162"/>
          </a:xfrm>
          <a:prstGeom prst="rect">
            <a:avLst/>
          </a:prstGeom>
        </p:spPr>
      </p:pic>
      <p:pic>
        <p:nvPicPr>
          <p:cNvPr id="28" name="Immagin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343" t="26822" r="17322"/>
          <a:stretch/>
        </p:blipFill>
        <p:spPr>
          <a:xfrm>
            <a:off x="6476880" y="4230626"/>
            <a:ext cx="1721037" cy="1555154"/>
          </a:xfrm>
          <a:prstGeom prst="rect">
            <a:avLst/>
          </a:prstGeom>
        </p:spPr>
      </p:pic>
      <p:pic>
        <p:nvPicPr>
          <p:cNvPr id="31" name="Immagine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343" t="26822" r="17322"/>
          <a:stretch/>
        </p:blipFill>
        <p:spPr>
          <a:xfrm>
            <a:off x="6463769" y="3610772"/>
            <a:ext cx="1721037" cy="1555154"/>
          </a:xfrm>
          <a:prstGeom prst="rect">
            <a:avLst/>
          </a:prstGeom>
        </p:spPr>
      </p:pic>
      <p:pic>
        <p:nvPicPr>
          <p:cNvPr id="32" name="Immagine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343" t="26822" r="17322"/>
          <a:stretch/>
        </p:blipFill>
        <p:spPr>
          <a:xfrm>
            <a:off x="6450658" y="3025235"/>
            <a:ext cx="1721037" cy="1555154"/>
          </a:xfrm>
          <a:prstGeom prst="rect">
            <a:avLst/>
          </a:prstGeom>
        </p:spPr>
      </p:pic>
      <p:pic>
        <p:nvPicPr>
          <p:cNvPr id="33" name="Immagine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343" t="26822" r="17322"/>
          <a:stretch/>
        </p:blipFill>
        <p:spPr>
          <a:xfrm>
            <a:off x="6428684" y="2380041"/>
            <a:ext cx="1721037" cy="1555154"/>
          </a:xfrm>
          <a:prstGeom prst="rect">
            <a:avLst/>
          </a:prstGeom>
        </p:spPr>
      </p:pic>
      <p:pic>
        <p:nvPicPr>
          <p:cNvPr id="34" name="Immagin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5918" y="1236633"/>
            <a:ext cx="2646567" cy="2226424"/>
          </a:xfrm>
          <a:prstGeom prst="rect">
            <a:avLst/>
          </a:prstGeom>
        </p:spPr>
      </p:pic>
      <p:pic>
        <p:nvPicPr>
          <p:cNvPr id="35" name="Immagin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0669" y="1414182"/>
            <a:ext cx="1101013" cy="1101013"/>
          </a:xfrm>
          <a:prstGeom prst="rect">
            <a:avLst/>
          </a:prstGeom>
        </p:spPr>
      </p:pic>
      <p:pic>
        <p:nvPicPr>
          <p:cNvPr id="36" name="Immagine 35"/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7793" y="3625136"/>
            <a:ext cx="2646567" cy="2226424"/>
          </a:xfrm>
          <a:prstGeom prst="rect">
            <a:avLst/>
          </a:prstGeom>
        </p:spPr>
      </p:pic>
      <p:pic>
        <p:nvPicPr>
          <p:cNvPr id="37" name="Immagine 36"/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2544" y="3802685"/>
            <a:ext cx="1101013" cy="1101013"/>
          </a:xfrm>
          <a:prstGeom prst="rect">
            <a:avLst/>
          </a:prstGeom>
        </p:spPr>
      </p:pic>
      <p:sp>
        <p:nvSpPr>
          <p:cNvPr id="10" name="Freccia curva 9"/>
          <p:cNvSpPr/>
          <p:nvPr/>
        </p:nvSpPr>
        <p:spPr>
          <a:xfrm>
            <a:off x="2820391" y="1911604"/>
            <a:ext cx="2717986" cy="1083172"/>
          </a:xfrm>
          <a:prstGeom prst="bentArrow">
            <a:avLst/>
          </a:prstGeom>
          <a:ln w="3175" cmpd="db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72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26108" y="154308"/>
            <a:ext cx="10131425" cy="1067385"/>
          </a:xfrm>
        </p:spPr>
        <p:txBody>
          <a:bodyPr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2.2	</a:t>
            </a:r>
            <a:r>
              <a:rPr lang="en-GB" sz="4000" dirty="0" smtClean="0"/>
              <a:t>How does </a:t>
            </a:r>
            <a:r>
              <a:rPr lang="en-GB" sz="4000" dirty="0" err="1" smtClean="0"/>
              <a:t>blockchain</a:t>
            </a:r>
            <a:r>
              <a:rPr lang="en-GB" sz="4000" dirty="0" smtClean="0"/>
              <a:t> work?</a:t>
            </a:r>
            <a:endParaRPr lang="en-GB" sz="40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005" y="802265"/>
            <a:ext cx="4466230" cy="446623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7915" y="1861044"/>
            <a:ext cx="1469618" cy="1469618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9123" y="4670865"/>
            <a:ext cx="1466805" cy="1466805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343" t="26822" r="17322"/>
          <a:stretch/>
        </p:blipFill>
        <p:spPr>
          <a:xfrm>
            <a:off x="2095852" y="4868226"/>
            <a:ext cx="1688952" cy="1526162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343" t="26822" r="17322"/>
          <a:stretch/>
        </p:blipFill>
        <p:spPr>
          <a:xfrm>
            <a:off x="2063767" y="4253697"/>
            <a:ext cx="1721037" cy="1555154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343" t="26822" r="17322"/>
          <a:stretch/>
        </p:blipFill>
        <p:spPr>
          <a:xfrm>
            <a:off x="2050656" y="3633843"/>
            <a:ext cx="1721037" cy="1555154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343" t="26822" r="17322"/>
          <a:stretch/>
        </p:blipFill>
        <p:spPr>
          <a:xfrm>
            <a:off x="2037545" y="3048306"/>
            <a:ext cx="1721037" cy="1555154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343" t="26822" r="17322"/>
          <a:stretch/>
        </p:blipFill>
        <p:spPr>
          <a:xfrm>
            <a:off x="2015571" y="2403112"/>
            <a:ext cx="1721037" cy="1555154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2805" y="1259704"/>
            <a:ext cx="2646567" cy="2226424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7556" y="1437253"/>
            <a:ext cx="1101013" cy="1101013"/>
          </a:xfrm>
          <a:prstGeom prst="rect">
            <a:avLst/>
          </a:prstGeom>
        </p:spPr>
      </p:pic>
      <p:cxnSp>
        <p:nvCxnSpPr>
          <p:cNvPr id="21" name="Connettore 2 20"/>
          <p:cNvCxnSpPr>
            <a:stCxn id="18" idx="3"/>
          </p:cNvCxnSpPr>
          <p:nvPr/>
        </p:nvCxnSpPr>
        <p:spPr>
          <a:xfrm>
            <a:off x="4199372" y="2372916"/>
            <a:ext cx="2987241" cy="12609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46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/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5527" y="332509"/>
            <a:ext cx="10131425" cy="1067385"/>
          </a:xfrm>
        </p:spPr>
        <p:txBody>
          <a:bodyPr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2.3	</a:t>
            </a:r>
            <a:r>
              <a:rPr lang="en-GB" sz="4000" dirty="0" smtClean="0"/>
              <a:t>Benefits of </a:t>
            </a:r>
            <a:r>
              <a:rPr lang="en-GB" sz="4000" dirty="0" err="1" smtClean="0"/>
              <a:t>blockchain</a:t>
            </a:r>
            <a:endParaRPr lang="en-GB" sz="4000" dirty="0"/>
          </a:p>
        </p:txBody>
      </p:sp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j-lt"/>
              </a:rPr>
              <a:t>Decentralization of technology</a:t>
            </a:r>
          </a:p>
          <a:p>
            <a:r>
              <a:rPr lang="en-GB" sz="4000" dirty="0" smtClean="0">
                <a:latin typeface="+mj-lt"/>
              </a:rPr>
              <a:t>Transactions are immutable</a:t>
            </a:r>
          </a:p>
          <a:p>
            <a:r>
              <a:rPr lang="en-GB" sz="4000" dirty="0" smtClean="0">
                <a:latin typeface="+mj-lt"/>
              </a:rPr>
              <a:t>Distributed shared Ledger</a:t>
            </a:r>
          </a:p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14" name="Rettangolo 13"/>
          <p:cNvSpPr/>
          <p:nvPr/>
        </p:nvSpPr>
        <p:spPr>
          <a:xfrm>
            <a:off x="5889592" y="5787509"/>
            <a:ext cx="60547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2800" dirty="0" smtClean="0">
                <a:solidFill>
                  <a:srgbClr val="FFC000"/>
                </a:solidFill>
              </a:rPr>
              <a:t>… but there are also some hurdles ... </a:t>
            </a:r>
            <a:endParaRPr lang="en-GB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68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991849" y="5058863"/>
            <a:ext cx="68662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rgbClr val="FFC000"/>
                </a:solidFill>
              </a:rPr>
              <a:t>And also . . .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5527" y="332509"/>
            <a:ext cx="10131425" cy="1067385"/>
          </a:xfrm>
        </p:spPr>
        <p:txBody>
          <a:bodyPr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2.4	</a:t>
            </a:r>
            <a:r>
              <a:rPr lang="en-GB" sz="4000" dirty="0" err="1" smtClean="0"/>
              <a:t>Blockchain</a:t>
            </a:r>
            <a:r>
              <a:rPr lang="en-GB" sz="4000" dirty="0" smtClean="0"/>
              <a:t> applications</a:t>
            </a:r>
            <a:endParaRPr lang="en-GB" sz="4000" dirty="0"/>
          </a:p>
        </p:txBody>
      </p:sp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7" name="Segnaposto contenuto 2"/>
          <p:cNvSpPr txBox="1">
            <a:spLocks/>
          </p:cNvSpPr>
          <p:nvPr/>
        </p:nvSpPr>
        <p:spPr>
          <a:xfrm>
            <a:off x="838635" y="2350089"/>
            <a:ext cx="10131425" cy="285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 smtClean="0">
                <a:latin typeface="+mj-lt"/>
              </a:rPr>
              <a:t>Decentralized exchanges (e.g. Bitcoin)</a:t>
            </a:r>
          </a:p>
          <a:p>
            <a:r>
              <a:rPr lang="en-GB" sz="4000" dirty="0" smtClean="0">
                <a:latin typeface="+mj-lt"/>
              </a:rPr>
              <a:t>Encrypted cloud storage (e.g. </a:t>
            </a:r>
            <a:r>
              <a:rPr lang="en-GB" sz="4000" dirty="0" err="1" smtClean="0">
                <a:latin typeface="+mj-lt"/>
              </a:rPr>
              <a:t>Storj</a:t>
            </a:r>
            <a:r>
              <a:rPr lang="en-GB" sz="4000" dirty="0" smtClean="0">
                <a:latin typeface="+mj-lt"/>
              </a:rPr>
              <a:t>)</a:t>
            </a:r>
          </a:p>
          <a:p>
            <a:r>
              <a:rPr lang="en-GB" sz="4000" dirty="0" smtClean="0">
                <a:latin typeface="+mj-lt"/>
              </a:rPr>
              <a:t>Digital identity </a:t>
            </a:r>
          </a:p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522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alphaModFix amt="8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3739" y="0"/>
            <a:ext cx="13916875" cy="7012800"/>
          </a:xfrm>
          <a:prstGeom prst="rect">
            <a:avLst/>
          </a:prstGeom>
          <a:effectLst>
            <a:reflection stA="29000" endPos="65000" dist="50800" dir="5400000" sy="-100000" algn="bl" rotWithShape="0"/>
          </a:effectLst>
        </p:spPr>
      </p:pic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47529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4117" y="0"/>
            <a:ext cx="14025600" cy="7012800"/>
          </a:xfrm>
          <a:prstGeom prst="rect">
            <a:avLst/>
          </a:prstGeom>
        </p:spPr>
      </p:pic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3.	</a:t>
            </a:r>
            <a:r>
              <a:rPr lang="en-GB" sz="4000" dirty="0" smtClean="0"/>
              <a:t>Smart Contracts</a:t>
            </a:r>
            <a:endParaRPr lang="en-GB" sz="40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38634" y="20037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 smtClean="0">
                <a:latin typeface="+mj-lt"/>
              </a:rPr>
              <a:t>What is a Smart Contract?</a:t>
            </a:r>
          </a:p>
          <a:p>
            <a:r>
              <a:rPr lang="en-GB" sz="4000" dirty="0">
                <a:latin typeface="+mj-lt"/>
              </a:rPr>
              <a:t>Traditional Contract vs. Smart Contracts</a:t>
            </a:r>
          </a:p>
          <a:p>
            <a:r>
              <a:rPr lang="en-GB" sz="4000" dirty="0" smtClean="0">
                <a:latin typeface="+mj-lt"/>
              </a:rPr>
              <a:t>What goes into a Smart Contract?</a:t>
            </a:r>
          </a:p>
          <a:p>
            <a:r>
              <a:rPr lang="en-GB" sz="4000" dirty="0" smtClean="0">
                <a:latin typeface="+mj-lt"/>
              </a:rPr>
              <a:t>Possible applications </a:t>
            </a:r>
          </a:p>
          <a:p>
            <a:r>
              <a:rPr lang="en-GB" sz="4000" dirty="0" err="1" smtClean="0">
                <a:latin typeface="+mj-lt"/>
              </a:rPr>
              <a:t>Ethereum</a:t>
            </a:r>
            <a:r>
              <a:rPr lang="en-GB" sz="4000" dirty="0" smtClean="0">
                <a:latin typeface="+mj-lt"/>
              </a:rPr>
              <a:t>, </a:t>
            </a:r>
            <a:r>
              <a:rPr lang="en-GB" sz="4000" dirty="0" err="1" smtClean="0">
                <a:latin typeface="+mj-lt"/>
              </a:rPr>
              <a:t>Blockchain</a:t>
            </a:r>
            <a:r>
              <a:rPr lang="en-GB" sz="4000" dirty="0" smtClean="0">
                <a:latin typeface="+mj-lt"/>
              </a:rPr>
              <a:t>-based Platform </a:t>
            </a: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984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8392" y="0"/>
            <a:ext cx="14025600" cy="7012800"/>
          </a:xfrm>
          <a:prstGeom prst="rect">
            <a:avLst/>
          </a:prstGeom>
        </p:spPr>
      </p:pic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3.1	</a:t>
            </a:r>
            <a:r>
              <a:rPr lang="en-GB" sz="4000" dirty="0" smtClean="0"/>
              <a:t>What is a smart </a:t>
            </a:r>
            <a:r>
              <a:rPr lang="en-GB" sz="4000" dirty="0" err="1" smtClean="0"/>
              <a:t>contracT</a:t>
            </a:r>
            <a:r>
              <a:rPr lang="en-GB" sz="4000" dirty="0" smtClean="0"/>
              <a:t>?</a:t>
            </a:r>
            <a:endParaRPr lang="en-GB" sz="40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>
          <a:xfrm>
            <a:off x="824347" y="1245094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 smtClean="0">
                <a:latin typeface="+mj-lt"/>
              </a:rPr>
              <a:t>A smart contract is a piece of software that defines the rules of an agreement</a:t>
            </a:r>
          </a:p>
          <a:p>
            <a:r>
              <a:rPr lang="en-GB" sz="4000" dirty="0" smtClean="0">
                <a:latin typeface="+mj-lt"/>
              </a:rPr>
              <a:t>It automatically verifies itself and executes the terms contained inside it</a:t>
            </a:r>
          </a:p>
          <a:p>
            <a:r>
              <a:rPr lang="en-GB" sz="4000" dirty="0" smtClean="0">
                <a:latin typeface="+mj-lt"/>
              </a:rPr>
              <a:t>Stored on the </a:t>
            </a:r>
            <a:r>
              <a:rPr lang="en-GB" sz="4000" dirty="0" err="1" smtClean="0">
                <a:latin typeface="+mj-lt"/>
              </a:rPr>
              <a:t>Blockchain</a:t>
            </a:r>
            <a:endParaRPr lang="en-GB" sz="4000" dirty="0">
              <a:latin typeface="+mj-lt"/>
            </a:endParaRPr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8540">
            <a:off x="9121429" y="434136"/>
            <a:ext cx="2762621" cy="173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46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>
            <a:norm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3.1	</a:t>
            </a:r>
            <a:r>
              <a:rPr lang="en-GB" sz="4000" dirty="0" smtClean="0"/>
              <a:t>Scenario Example</a:t>
            </a:r>
            <a:endParaRPr lang="en-GB" sz="40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cxnSp>
        <p:nvCxnSpPr>
          <p:cNvPr id="9" name="Connettore 2 8"/>
          <p:cNvCxnSpPr/>
          <p:nvPr/>
        </p:nvCxnSpPr>
        <p:spPr>
          <a:xfrm flipV="1">
            <a:off x="4645420" y="2891500"/>
            <a:ext cx="2336613" cy="223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827" y="2200048"/>
            <a:ext cx="2174528" cy="2178152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638" y="2449301"/>
            <a:ext cx="4037610" cy="1679646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307" y="3979268"/>
            <a:ext cx="1486962" cy="1387831"/>
          </a:xfrm>
          <a:prstGeom prst="rect">
            <a:avLst/>
          </a:prstGeom>
        </p:spPr>
      </p:pic>
      <p:cxnSp>
        <p:nvCxnSpPr>
          <p:cNvPr id="15" name="Connettore 2 14"/>
          <p:cNvCxnSpPr/>
          <p:nvPr/>
        </p:nvCxnSpPr>
        <p:spPr>
          <a:xfrm flipH="1">
            <a:off x="4544831" y="3823854"/>
            <a:ext cx="2360933" cy="30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magin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8694" y="1818137"/>
            <a:ext cx="881361" cy="88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25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>
            <a:norm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3.1	</a:t>
            </a:r>
            <a:r>
              <a:rPr lang="en-GB" sz="4000" dirty="0" smtClean="0"/>
              <a:t>Scenario Example</a:t>
            </a:r>
            <a:endParaRPr lang="en-GB" sz="40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4321" y="2176651"/>
            <a:ext cx="2174528" cy="2178152"/>
          </a:xfrm>
          <a:prstGeom prst="rect">
            <a:avLst/>
          </a:prstGeom>
        </p:spPr>
      </p:pic>
      <p:cxnSp>
        <p:nvCxnSpPr>
          <p:cNvPr id="13" name="Connettore 2 12"/>
          <p:cNvCxnSpPr/>
          <p:nvPr/>
        </p:nvCxnSpPr>
        <p:spPr>
          <a:xfrm>
            <a:off x="4625149" y="2949788"/>
            <a:ext cx="2832462" cy="1886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188" y="3554861"/>
            <a:ext cx="1771346" cy="1771346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3145" y="2002567"/>
            <a:ext cx="2397825" cy="2397825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681" y="4099492"/>
            <a:ext cx="604326" cy="2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25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it-IT" dirty="0" smtClean="0"/>
              <a:t>SECURITY</a:t>
            </a:r>
            <a:br>
              <a:rPr lang="it-IT" dirty="0" smtClean="0"/>
            </a:br>
            <a:r>
              <a:rPr lang="it-IT" dirty="0" smtClean="0"/>
              <a:t>CHALLENGES IN</a:t>
            </a:r>
            <a:br>
              <a:rPr lang="it-IT" dirty="0" smtClean="0"/>
            </a:br>
            <a:r>
              <a:rPr lang="it-IT" dirty="0" smtClean="0"/>
              <a:t>SMART CONTRACTS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Lucas </a:t>
            </a:r>
            <a:r>
              <a:rPr lang="it-IT" dirty="0" err="1" smtClean="0"/>
              <a:t>pelloni</a:t>
            </a:r>
            <a:r>
              <a:rPr lang="it-IT" dirty="0"/>
              <a:t> </a:t>
            </a:r>
            <a:endParaRPr lang="it-IT" dirty="0" smtClean="0"/>
          </a:p>
          <a:p>
            <a:r>
              <a:rPr lang="it-IT" dirty="0" smtClean="0"/>
              <a:t>Ile </a:t>
            </a:r>
            <a:r>
              <a:rPr lang="it-IT" dirty="0" err="1" smtClean="0"/>
              <a:t>cepilov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65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>
            <a:norm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3.1	</a:t>
            </a:r>
            <a:r>
              <a:rPr lang="en-GB" sz="4000" dirty="0" smtClean="0"/>
              <a:t>Scenario Example</a:t>
            </a:r>
            <a:endParaRPr lang="en-GB" sz="40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228" y="1369368"/>
            <a:ext cx="5038359" cy="503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>
            <a:norm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3.1	</a:t>
            </a:r>
            <a:r>
              <a:rPr lang="en-GB" sz="4000" dirty="0" smtClean="0"/>
              <a:t>Scenario Example</a:t>
            </a:r>
            <a:endParaRPr lang="en-GB" sz="40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cxnSp>
        <p:nvCxnSpPr>
          <p:cNvPr id="15" name="Connettore 2 14"/>
          <p:cNvCxnSpPr/>
          <p:nvPr/>
        </p:nvCxnSpPr>
        <p:spPr>
          <a:xfrm>
            <a:off x="4352499" y="2466490"/>
            <a:ext cx="3272495" cy="82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magin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827" y="2200048"/>
            <a:ext cx="2174528" cy="2178152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792" y="4457162"/>
            <a:ext cx="1688132" cy="1575590"/>
          </a:xfrm>
          <a:prstGeom prst="rect">
            <a:avLst/>
          </a:prstGeom>
        </p:spPr>
      </p:pic>
      <p:cxnSp>
        <p:nvCxnSpPr>
          <p:cNvPr id="21" name="Connettore 2 20"/>
          <p:cNvCxnSpPr/>
          <p:nvPr/>
        </p:nvCxnSpPr>
        <p:spPr>
          <a:xfrm flipH="1" flipV="1">
            <a:off x="4544832" y="3826868"/>
            <a:ext cx="4118283" cy="11461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magin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3115" y="193127"/>
            <a:ext cx="2397825" cy="2397825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3339" y="1439713"/>
            <a:ext cx="799053" cy="799053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483" y="2339552"/>
            <a:ext cx="604326" cy="251400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4487" y="4591700"/>
            <a:ext cx="1665322" cy="1665322"/>
          </a:xfrm>
          <a:prstGeom prst="rect">
            <a:avLst/>
          </a:prstGeom>
        </p:spPr>
      </p:pic>
      <p:cxnSp>
        <p:nvCxnSpPr>
          <p:cNvPr id="25" name="Connettore 2 24"/>
          <p:cNvCxnSpPr/>
          <p:nvPr/>
        </p:nvCxnSpPr>
        <p:spPr>
          <a:xfrm>
            <a:off x="9283147" y="2877898"/>
            <a:ext cx="0" cy="1500302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/>
          <p:cNvCxnSpPr/>
          <p:nvPr/>
        </p:nvCxnSpPr>
        <p:spPr>
          <a:xfrm flipV="1">
            <a:off x="10284152" y="2827725"/>
            <a:ext cx="23630" cy="1466102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magine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799" y="5125395"/>
            <a:ext cx="694298" cy="694298"/>
          </a:xfrm>
          <a:prstGeom prst="rect">
            <a:avLst/>
          </a:prstGeom>
        </p:spPr>
      </p:pic>
      <p:pic>
        <p:nvPicPr>
          <p:cNvPr id="30" name="Immagine 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408" y="3309631"/>
            <a:ext cx="819316" cy="819316"/>
          </a:xfrm>
          <a:prstGeom prst="rect">
            <a:avLst/>
          </a:prstGeom>
        </p:spPr>
      </p:pic>
      <p:pic>
        <p:nvPicPr>
          <p:cNvPr id="33" name="Immagine 3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702" y="257862"/>
            <a:ext cx="1305359" cy="1305359"/>
          </a:xfrm>
          <a:prstGeom prst="rect">
            <a:avLst/>
          </a:prstGeom>
        </p:spPr>
      </p:pic>
      <p:pic>
        <p:nvPicPr>
          <p:cNvPr id="34" name="Immagine 3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097" y="3185780"/>
            <a:ext cx="837653" cy="837653"/>
          </a:xfrm>
          <a:prstGeom prst="rect">
            <a:avLst/>
          </a:prstGeom>
        </p:spPr>
      </p:pic>
      <p:pic>
        <p:nvPicPr>
          <p:cNvPr id="35" name="Immagine 3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492" y="1470418"/>
            <a:ext cx="759497" cy="75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91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>
            <a:norm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3.1	</a:t>
            </a:r>
            <a:r>
              <a:rPr lang="en-GB" sz="4000" dirty="0" smtClean="0"/>
              <a:t>Scenario Example</a:t>
            </a:r>
            <a:endParaRPr lang="en-GB" sz="40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cxnSp>
        <p:nvCxnSpPr>
          <p:cNvPr id="15" name="Connettore 2 14"/>
          <p:cNvCxnSpPr/>
          <p:nvPr/>
        </p:nvCxnSpPr>
        <p:spPr>
          <a:xfrm>
            <a:off x="4352499" y="2466490"/>
            <a:ext cx="3272495" cy="82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magin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5767" y="2672830"/>
            <a:ext cx="2174528" cy="2178152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585" y="4472471"/>
            <a:ext cx="1924554" cy="1796251"/>
          </a:xfrm>
          <a:prstGeom prst="rect">
            <a:avLst/>
          </a:prstGeom>
        </p:spPr>
      </p:pic>
      <p:cxnSp>
        <p:nvCxnSpPr>
          <p:cNvPr id="21" name="Connettore 2 20"/>
          <p:cNvCxnSpPr/>
          <p:nvPr/>
        </p:nvCxnSpPr>
        <p:spPr>
          <a:xfrm flipH="1" flipV="1">
            <a:off x="4544832" y="3826868"/>
            <a:ext cx="4118283" cy="11461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magin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3115" y="193127"/>
            <a:ext cx="2397825" cy="2397825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3339" y="1439713"/>
            <a:ext cx="799053" cy="799053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483" y="2339552"/>
            <a:ext cx="604326" cy="251400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4487" y="4591700"/>
            <a:ext cx="1665322" cy="1665322"/>
          </a:xfrm>
          <a:prstGeom prst="rect">
            <a:avLst/>
          </a:prstGeom>
        </p:spPr>
      </p:pic>
      <p:cxnSp>
        <p:nvCxnSpPr>
          <p:cNvPr id="25" name="Connettore 2 24"/>
          <p:cNvCxnSpPr/>
          <p:nvPr/>
        </p:nvCxnSpPr>
        <p:spPr>
          <a:xfrm>
            <a:off x="9283147" y="2877898"/>
            <a:ext cx="0" cy="1500302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/>
          <p:cNvCxnSpPr/>
          <p:nvPr/>
        </p:nvCxnSpPr>
        <p:spPr>
          <a:xfrm flipV="1">
            <a:off x="10284152" y="2827725"/>
            <a:ext cx="23630" cy="1466102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magine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5842" y="5909873"/>
            <a:ext cx="694298" cy="694298"/>
          </a:xfrm>
          <a:prstGeom prst="rect">
            <a:avLst/>
          </a:prstGeom>
        </p:spPr>
      </p:pic>
      <p:pic>
        <p:nvPicPr>
          <p:cNvPr id="30" name="Immagine 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408" y="3309631"/>
            <a:ext cx="819316" cy="819316"/>
          </a:xfrm>
          <a:prstGeom prst="rect">
            <a:avLst/>
          </a:prstGeom>
        </p:spPr>
      </p:pic>
      <p:pic>
        <p:nvPicPr>
          <p:cNvPr id="33" name="Immagine 3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702" y="257862"/>
            <a:ext cx="1305359" cy="1305359"/>
          </a:xfrm>
          <a:prstGeom prst="rect">
            <a:avLst/>
          </a:prstGeom>
        </p:spPr>
      </p:pic>
      <p:pic>
        <p:nvPicPr>
          <p:cNvPr id="34" name="Immagine 3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097" y="3185780"/>
            <a:ext cx="837653" cy="837653"/>
          </a:xfrm>
          <a:prstGeom prst="rect">
            <a:avLst/>
          </a:prstGeom>
        </p:spPr>
      </p:pic>
      <p:pic>
        <p:nvPicPr>
          <p:cNvPr id="35" name="Immagine 3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492" y="1470418"/>
            <a:ext cx="759497" cy="759497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748" y="3284451"/>
            <a:ext cx="541240" cy="54124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949" y="4972995"/>
            <a:ext cx="844636" cy="844636"/>
          </a:xfrm>
          <a:prstGeom prst="rect">
            <a:avLst/>
          </a:prstGeom>
        </p:spPr>
      </p:pic>
      <p:pic>
        <p:nvPicPr>
          <p:cNvPr id="27" name="Immagine 2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4533" y="1385179"/>
            <a:ext cx="1967243" cy="1669956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519547" y="1630661"/>
            <a:ext cx="18936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 smtClean="0">
                <a:solidFill>
                  <a:schemeClr val="bg1"/>
                </a:solidFill>
                <a:latin typeface="+mj-lt"/>
              </a:rPr>
              <a:t>Where</a:t>
            </a:r>
            <a:r>
              <a:rPr lang="it-IT" sz="24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2400" b="1" dirty="0" err="1" smtClean="0">
                <a:solidFill>
                  <a:schemeClr val="bg1"/>
                </a:solidFill>
                <a:latin typeface="+mj-lt"/>
              </a:rPr>
              <a:t>is</a:t>
            </a:r>
            <a:r>
              <a:rPr lang="it-IT" sz="2400" b="1" dirty="0" smtClean="0">
                <a:solidFill>
                  <a:schemeClr val="bg1"/>
                </a:solidFill>
                <a:latin typeface="+mj-lt"/>
              </a:rPr>
              <a:t> </a:t>
            </a:r>
          </a:p>
          <a:p>
            <a:r>
              <a:rPr lang="it-IT" sz="2400" b="1" dirty="0" err="1" smtClean="0">
                <a:solidFill>
                  <a:schemeClr val="bg1"/>
                </a:solidFill>
                <a:latin typeface="+mj-lt"/>
              </a:rPr>
              <a:t>my</a:t>
            </a:r>
            <a:r>
              <a:rPr lang="it-IT" sz="24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2400" b="1" dirty="0" err="1" smtClean="0">
                <a:solidFill>
                  <a:schemeClr val="bg1"/>
                </a:solidFill>
                <a:latin typeface="+mj-lt"/>
              </a:rPr>
              <a:t>phone</a:t>
            </a:r>
            <a:r>
              <a:rPr lang="it-IT" sz="2400" b="1" dirty="0" smtClean="0">
                <a:solidFill>
                  <a:schemeClr val="bg1"/>
                </a:solidFill>
                <a:latin typeface="+mj-lt"/>
              </a:rPr>
              <a:t>?</a:t>
            </a:r>
            <a:endParaRPr lang="it-IT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779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>
            <a:norm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3.1	</a:t>
            </a:r>
            <a:r>
              <a:rPr lang="en-GB" sz="4000" dirty="0" smtClean="0"/>
              <a:t>Scenario Example</a:t>
            </a:r>
            <a:endParaRPr lang="en-GB" sz="4000" dirty="0"/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219" y="1245094"/>
            <a:ext cx="3154970" cy="2377269"/>
          </a:xfrm>
          <a:prstGeom prst="rect">
            <a:avLst/>
          </a:prstGeom>
        </p:spPr>
      </p:pic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9540" y="3519387"/>
            <a:ext cx="2848119" cy="2852866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5890059" y="1716092"/>
            <a:ext cx="20690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chemeClr val="bg1"/>
                </a:solidFill>
                <a:latin typeface="+mj-lt"/>
              </a:rPr>
              <a:t>I </a:t>
            </a:r>
            <a:r>
              <a:rPr lang="it-IT" sz="2400" b="1" dirty="0" err="1" smtClean="0">
                <a:solidFill>
                  <a:schemeClr val="bg1"/>
                </a:solidFill>
                <a:latin typeface="+mj-lt"/>
              </a:rPr>
              <a:t>could</a:t>
            </a:r>
            <a:r>
              <a:rPr lang="it-IT" sz="2400" b="1" dirty="0" smtClean="0">
                <a:solidFill>
                  <a:schemeClr val="bg1"/>
                </a:solidFill>
                <a:latin typeface="+mj-lt"/>
              </a:rPr>
              <a:t> use </a:t>
            </a:r>
          </a:p>
          <a:p>
            <a:r>
              <a:rPr lang="it-IT" sz="2400" b="1" dirty="0" smtClean="0">
                <a:solidFill>
                  <a:schemeClr val="bg1"/>
                </a:solidFill>
                <a:latin typeface="+mj-lt"/>
              </a:rPr>
              <a:t>a Smart </a:t>
            </a:r>
            <a:r>
              <a:rPr lang="it-IT" sz="2400" b="1" dirty="0" err="1" smtClean="0">
                <a:solidFill>
                  <a:schemeClr val="bg1"/>
                </a:solidFill>
                <a:latin typeface="+mj-lt"/>
              </a:rPr>
              <a:t>Contract</a:t>
            </a:r>
            <a:r>
              <a:rPr lang="it-IT" sz="2400" b="1" dirty="0" smtClean="0">
                <a:solidFill>
                  <a:schemeClr val="bg1"/>
                </a:solidFill>
                <a:latin typeface="+mj-lt"/>
              </a:rPr>
              <a:t>!</a:t>
            </a:r>
            <a:endParaRPr lang="it-IT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425" y="1397494"/>
            <a:ext cx="1969493" cy="1969493"/>
          </a:xfrm>
          <a:prstGeom prst="rect">
            <a:avLst/>
          </a:prstGeom>
        </p:spPr>
      </p:pic>
      <p:pic>
        <p:nvPicPr>
          <p:cNvPr id="32" name="Immagine 3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18"/>
          <a:stretch/>
        </p:blipFill>
        <p:spPr>
          <a:xfrm rot="1248540">
            <a:off x="4014507" y="2003874"/>
            <a:ext cx="489328" cy="624764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76" y="4430207"/>
            <a:ext cx="716443" cy="71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8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>
            <a:norm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3.1	</a:t>
            </a:r>
            <a:r>
              <a:rPr lang="en-GB" sz="4000" dirty="0" smtClean="0"/>
              <a:t>Scenario Example</a:t>
            </a:r>
            <a:endParaRPr lang="en-GB" sz="40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4321" y="2176651"/>
            <a:ext cx="2174528" cy="2178152"/>
          </a:xfrm>
          <a:prstGeom prst="rect">
            <a:avLst/>
          </a:prstGeom>
        </p:spPr>
      </p:pic>
      <p:cxnSp>
        <p:nvCxnSpPr>
          <p:cNvPr id="13" name="Connettore 2 12"/>
          <p:cNvCxnSpPr/>
          <p:nvPr/>
        </p:nvCxnSpPr>
        <p:spPr>
          <a:xfrm>
            <a:off x="4280701" y="3794322"/>
            <a:ext cx="2551812" cy="219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592" y="916227"/>
            <a:ext cx="3429591" cy="1426710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18"/>
          <a:stretch/>
        </p:blipFill>
        <p:spPr>
          <a:xfrm>
            <a:off x="5030678" y="1863394"/>
            <a:ext cx="1308308" cy="1670421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700" y="4426820"/>
            <a:ext cx="2914739" cy="1958340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923" y="2891764"/>
            <a:ext cx="536197" cy="536197"/>
          </a:xfrm>
          <a:prstGeom prst="rect">
            <a:avLst/>
          </a:prstGeom>
        </p:spPr>
      </p:pic>
      <p:cxnSp>
        <p:nvCxnSpPr>
          <p:cNvPr id="19" name="Connettore 2 18"/>
          <p:cNvCxnSpPr/>
          <p:nvPr/>
        </p:nvCxnSpPr>
        <p:spPr>
          <a:xfrm>
            <a:off x="9940950" y="2793210"/>
            <a:ext cx="6141" cy="1481210"/>
          </a:xfrm>
          <a:prstGeom prst="straightConnector1">
            <a:avLst/>
          </a:prstGeom>
          <a:ln w="571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arentesi graffa aperta 19"/>
          <p:cNvSpPr/>
          <p:nvPr/>
        </p:nvSpPr>
        <p:spPr>
          <a:xfrm>
            <a:off x="7113039" y="1523781"/>
            <a:ext cx="1000153" cy="451104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002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>
            <a:norm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3.1	</a:t>
            </a:r>
            <a:r>
              <a:rPr lang="en-GB" sz="4000" dirty="0" smtClean="0"/>
              <a:t>Scenario Example</a:t>
            </a:r>
            <a:endParaRPr lang="en-GB" sz="40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cxnSp>
        <p:nvCxnSpPr>
          <p:cNvPr id="15" name="Connettore 2 14"/>
          <p:cNvCxnSpPr/>
          <p:nvPr/>
        </p:nvCxnSpPr>
        <p:spPr>
          <a:xfrm flipV="1">
            <a:off x="3581400" y="2575561"/>
            <a:ext cx="1981200" cy="8261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magin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927" y="2312629"/>
            <a:ext cx="2174528" cy="2178152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534" y="4270471"/>
            <a:ext cx="1688132" cy="1575590"/>
          </a:xfrm>
          <a:prstGeom prst="rect">
            <a:avLst/>
          </a:prstGeom>
        </p:spPr>
      </p:pic>
      <p:cxnSp>
        <p:nvCxnSpPr>
          <p:cNvPr id="21" name="Connettore 2 20"/>
          <p:cNvCxnSpPr/>
          <p:nvPr/>
        </p:nvCxnSpPr>
        <p:spPr>
          <a:xfrm flipH="1" flipV="1">
            <a:off x="3100915" y="4071327"/>
            <a:ext cx="5431894" cy="19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magin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7439" y="1841224"/>
            <a:ext cx="799053" cy="799053"/>
          </a:xfrm>
          <a:prstGeom prst="rect">
            <a:avLst/>
          </a:prstGeom>
        </p:spPr>
      </p:pic>
      <p:pic>
        <p:nvPicPr>
          <p:cNvPr id="29" name="Immagin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2523" y="1442429"/>
            <a:ext cx="694298" cy="694298"/>
          </a:xfrm>
          <a:prstGeom prst="rect">
            <a:avLst/>
          </a:prstGeom>
        </p:spPr>
      </p:pic>
      <p:pic>
        <p:nvPicPr>
          <p:cNvPr id="35" name="Immagin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298" y="2118275"/>
            <a:ext cx="759497" cy="759497"/>
          </a:xfrm>
          <a:prstGeom prst="rect">
            <a:avLst/>
          </a:prstGeom>
        </p:spPr>
      </p:pic>
      <p:pic>
        <p:nvPicPr>
          <p:cNvPr id="23" name="Immagin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03" y="2989105"/>
            <a:ext cx="536197" cy="536197"/>
          </a:xfrm>
          <a:prstGeom prst="rect">
            <a:avLst/>
          </a:prstGeom>
        </p:spPr>
      </p:pic>
      <p:pic>
        <p:nvPicPr>
          <p:cNvPr id="27" name="Immagine 2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18"/>
          <a:stretch/>
        </p:blipFill>
        <p:spPr>
          <a:xfrm>
            <a:off x="6050345" y="1557258"/>
            <a:ext cx="1256870" cy="1604746"/>
          </a:xfrm>
          <a:prstGeom prst="rect">
            <a:avLst/>
          </a:prstGeom>
        </p:spPr>
      </p:pic>
      <p:cxnSp>
        <p:nvCxnSpPr>
          <p:cNvPr id="28" name="Connettore 2 27"/>
          <p:cNvCxnSpPr/>
          <p:nvPr/>
        </p:nvCxnSpPr>
        <p:spPr>
          <a:xfrm>
            <a:off x="7794960" y="2548592"/>
            <a:ext cx="1547160" cy="9767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905" y="3519444"/>
            <a:ext cx="2334944" cy="971337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59880" y="4300048"/>
            <a:ext cx="1341902" cy="134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54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>
            <a:norm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3.1	</a:t>
            </a:r>
            <a:r>
              <a:rPr lang="en-GB" sz="4000" dirty="0" smtClean="0"/>
              <a:t>Scenario Example</a:t>
            </a:r>
            <a:endParaRPr lang="en-GB" sz="40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cxnSp>
        <p:nvCxnSpPr>
          <p:cNvPr id="15" name="Connettore 2 14"/>
          <p:cNvCxnSpPr/>
          <p:nvPr/>
        </p:nvCxnSpPr>
        <p:spPr>
          <a:xfrm flipV="1">
            <a:off x="3580927" y="2276678"/>
            <a:ext cx="2308660" cy="13991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magin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927" y="2312629"/>
            <a:ext cx="2174528" cy="2178152"/>
          </a:xfrm>
          <a:prstGeom prst="rect">
            <a:avLst/>
          </a:prstGeom>
        </p:spPr>
      </p:pic>
      <p:pic>
        <p:nvPicPr>
          <p:cNvPr id="29" name="Immagin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4493" y="1149820"/>
            <a:ext cx="694298" cy="694298"/>
          </a:xfrm>
          <a:prstGeom prst="rect">
            <a:avLst/>
          </a:prstGeom>
        </p:spPr>
      </p:pic>
      <p:pic>
        <p:nvPicPr>
          <p:cNvPr id="27" name="Immagine 2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18"/>
          <a:stretch/>
        </p:blipFill>
        <p:spPr>
          <a:xfrm>
            <a:off x="6170943" y="921807"/>
            <a:ext cx="1256870" cy="1604746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3181" y="1432083"/>
            <a:ext cx="1235299" cy="1237358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049" y="1807511"/>
            <a:ext cx="304601" cy="304601"/>
          </a:xfrm>
          <a:prstGeom prst="rect">
            <a:avLst/>
          </a:prstGeom>
        </p:spPr>
      </p:pic>
      <p:pic>
        <p:nvPicPr>
          <p:cNvPr id="25" name="Immagine 2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6145857" y="4320972"/>
            <a:ext cx="1307041" cy="1641502"/>
          </a:xfrm>
          <a:prstGeom prst="rect">
            <a:avLst/>
          </a:prstGeom>
        </p:spPr>
      </p:pic>
      <p:pic>
        <p:nvPicPr>
          <p:cNvPr id="26" name="Immagin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0654" y="4516527"/>
            <a:ext cx="1267826" cy="1269939"/>
          </a:xfrm>
          <a:prstGeom prst="rect">
            <a:avLst/>
          </a:prstGeom>
        </p:spPr>
      </p:pic>
      <p:pic>
        <p:nvPicPr>
          <p:cNvPr id="30" name="Immagin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774" y="4888468"/>
            <a:ext cx="315561" cy="315561"/>
          </a:xfrm>
          <a:prstGeom prst="rect">
            <a:avLst/>
          </a:prstGeom>
        </p:spPr>
      </p:pic>
      <p:cxnSp>
        <p:nvCxnSpPr>
          <p:cNvPr id="32" name="Connettore 2 31"/>
          <p:cNvCxnSpPr/>
          <p:nvPr/>
        </p:nvCxnSpPr>
        <p:spPr>
          <a:xfrm>
            <a:off x="3574514" y="3703232"/>
            <a:ext cx="2315072" cy="12354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magin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298" y="4835246"/>
            <a:ext cx="819316" cy="81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58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4117" y="0"/>
            <a:ext cx="14025600" cy="7012800"/>
          </a:xfrm>
          <a:prstGeom prst="rect">
            <a:avLst/>
          </a:prstGeom>
        </p:spPr>
      </p:pic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1804073" cy="1067385"/>
          </a:xfrm>
        </p:spPr>
        <p:txBody>
          <a:bodyPr>
            <a:noAutofit/>
          </a:bodyPr>
          <a:lstStyle/>
          <a:p>
            <a:pPr marL="742950" indent="-742950" defTabSz="914400">
              <a:spcBef>
                <a:spcPts val="0"/>
              </a:spcBef>
              <a:defRPr/>
            </a:pPr>
            <a:r>
              <a:rPr lang="en-GB" sz="4000" dirty="0" smtClean="0"/>
              <a:t>3.2 </a:t>
            </a:r>
            <a:r>
              <a:rPr lang="en-GB" sz="4000" dirty="0"/>
              <a:t>Traditional </a:t>
            </a:r>
            <a:r>
              <a:rPr lang="en-GB" sz="4000" dirty="0" err="1" smtClean="0"/>
              <a:t>ContractS</a:t>
            </a:r>
            <a:r>
              <a:rPr lang="en-GB" sz="4000" dirty="0" smtClean="0"/>
              <a:t> </a:t>
            </a:r>
            <a:r>
              <a:rPr lang="en-GB" sz="4000" dirty="0"/>
              <a:t>vs. Smart Contracts</a:t>
            </a:r>
            <a:br>
              <a:rPr lang="en-GB" sz="4000" dirty="0"/>
            </a:br>
            <a:endParaRPr lang="en-GB" sz="40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9"/>
          <a:stretch/>
        </p:blipFill>
        <p:spPr>
          <a:xfrm>
            <a:off x="2785258" y="1850166"/>
            <a:ext cx="6456306" cy="4408129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2709301" y="1156926"/>
            <a:ext cx="3304110" cy="769441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CH" sz="4400" dirty="0" smtClean="0">
                <a:ln w="0"/>
                <a:solidFill>
                  <a:schemeClr val="tx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TRADITIONAL</a:t>
            </a:r>
            <a:endParaRPr lang="de-CH" sz="4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tx1">
                  <a:lumMod val="75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6712142" y="1156925"/>
            <a:ext cx="1830693" cy="769441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CH" sz="4400" dirty="0" smtClean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SMART</a:t>
            </a:r>
            <a:endParaRPr lang="de-CH" sz="4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FFC000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7101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8831" y="0"/>
            <a:ext cx="14025600" cy="7012800"/>
          </a:xfrm>
          <a:prstGeom prst="rect">
            <a:avLst/>
          </a:prstGeom>
        </p:spPr>
      </p:pic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/>
          <a:lstStyle/>
          <a:p>
            <a:r>
              <a:rPr lang="en-GB" dirty="0" smtClean="0"/>
              <a:t>3.3 What </a:t>
            </a:r>
            <a:r>
              <a:rPr lang="en-GB" dirty="0"/>
              <a:t>goes into a Smart Contract?</a:t>
            </a:r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9" name="Segnaposto contenuto 2"/>
          <p:cNvSpPr txBox="1">
            <a:spLocks/>
          </p:cNvSpPr>
          <p:nvPr/>
        </p:nvSpPr>
        <p:spPr>
          <a:xfrm>
            <a:off x="824347" y="1245094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 smtClean="0">
                <a:latin typeface="+mj-lt"/>
              </a:rPr>
              <a:t>Smart Contracts are composed by fields and functions</a:t>
            </a:r>
          </a:p>
          <a:p>
            <a:r>
              <a:rPr lang="en-GB" sz="4000" dirty="0" smtClean="0">
                <a:latin typeface="+mj-lt"/>
              </a:rPr>
              <a:t>If a Smart Contract throws an exception, the execution stops (everything gets reverted)</a:t>
            </a:r>
          </a:p>
        </p:txBody>
      </p:sp>
    </p:spTree>
    <p:extLst>
      <p:ext uri="{BB962C8B-B14F-4D97-AF65-F5344CB8AC3E}">
        <p14:creationId xmlns:p14="http://schemas.microsoft.com/office/powerpoint/2010/main" val="125364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4117" y="0"/>
            <a:ext cx="14025600" cy="7012800"/>
          </a:xfrm>
          <a:prstGeom prst="rect">
            <a:avLst/>
          </a:prstGeom>
        </p:spPr>
      </p:pic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/>
          <a:lstStyle/>
          <a:p>
            <a:r>
              <a:rPr lang="en-GB" dirty="0" smtClean="0"/>
              <a:t>3.3 A simple WALLET CONTRACT</a:t>
            </a:r>
            <a:endParaRPr lang="en-GB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13" y="1390069"/>
            <a:ext cx="11580804" cy="5517358"/>
          </a:xfrm>
          <a:prstGeom prst="rect">
            <a:avLst/>
          </a:prstGeom>
        </p:spPr>
      </p:pic>
      <p:cxnSp>
        <p:nvCxnSpPr>
          <p:cNvPr id="4" name="Connettore 2 3"/>
          <p:cNvCxnSpPr/>
          <p:nvPr/>
        </p:nvCxnSpPr>
        <p:spPr>
          <a:xfrm>
            <a:off x="750206" y="3138616"/>
            <a:ext cx="63375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/>
          <p:cNvCxnSpPr/>
          <p:nvPr/>
        </p:nvCxnSpPr>
        <p:spPr>
          <a:xfrm>
            <a:off x="725493" y="3908854"/>
            <a:ext cx="63375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2 28"/>
          <p:cNvCxnSpPr/>
          <p:nvPr/>
        </p:nvCxnSpPr>
        <p:spPr>
          <a:xfrm>
            <a:off x="1433383" y="4308389"/>
            <a:ext cx="63375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/>
          <p:cNvCxnSpPr/>
          <p:nvPr/>
        </p:nvCxnSpPr>
        <p:spPr>
          <a:xfrm>
            <a:off x="1462215" y="4707925"/>
            <a:ext cx="63375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2 30"/>
          <p:cNvCxnSpPr/>
          <p:nvPr/>
        </p:nvCxnSpPr>
        <p:spPr>
          <a:xfrm>
            <a:off x="1441620" y="5156887"/>
            <a:ext cx="63375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/>
          <p:cNvCxnSpPr/>
          <p:nvPr/>
        </p:nvCxnSpPr>
        <p:spPr>
          <a:xfrm>
            <a:off x="1466333" y="5502877"/>
            <a:ext cx="63375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280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85801" y="238898"/>
            <a:ext cx="10131425" cy="1456267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it-IT" sz="4400" dirty="0" smtClean="0"/>
              <a:t>Content</a:t>
            </a:r>
            <a:endParaRPr lang="it-IT" sz="4400" dirty="0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685801" y="2028592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 smtClean="0">
                <a:latin typeface="+mj-lt"/>
              </a:rPr>
              <a:t>What is a </a:t>
            </a:r>
            <a:r>
              <a:rPr lang="en-GB" sz="2800" dirty="0" err="1" smtClean="0">
                <a:latin typeface="+mj-lt"/>
              </a:rPr>
              <a:t>Blockchain</a:t>
            </a:r>
            <a:r>
              <a:rPr lang="en-GB" sz="2800" dirty="0" smtClean="0">
                <a:latin typeface="+mj-lt"/>
              </a:rPr>
              <a:t>?	</a:t>
            </a:r>
          </a:p>
          <a:p>
            <a:pPr lvl="1"/>
            <a:r>
              <a:rPr lang="en-GB" sz="2600" dirty="0" smtClean="0">
                <a:latin typeface="+mj-lt"/>
              </a:rPr>
              <a:t>What is a </a:t>
            </a:r>
            <a:r>
              <a:rPr lang="en-GB" sz="2600" dirty="0" err="1" smtClean="0">
                <a:latin typeface="+mj-lt"/>
              </a:rPr>
              <a:t>Blockchain</a:t>
            </a:r>
            <a:r>
              <a:rPr lang="en-GB" sz="2600" dirty="0" smtClean="0">
                <a:latin typeface="+mj-lt"/>
              </a:rPr>
              <a:t>?</a:t>
            </a:r>
          </a:p>
          <a:p>
            <a:pPr lvl="1"/>
            <a:r>
              <a:rPr lang="en-GB" sz="2600" dirty="0" smtClean="0">
                <a:latin typeface="+mj-lt"/>
              </a:rPr>
              <a:t>How does it work?</a:t>
            </a:r>
          </a:p>
          <a:p>
            <a:pPr lvl="1"/>
            <a:r>
              <a:rPr lang="en-GB" sz="2600" dirty="0" smtClean="0">
                <a:latin typeface="+mj-lt"/>
              </a:rPr>
              <a:t>Benefits of </a:t>
            </a:r>
            <a:r>
              <a:rPr lang="en-GB" sz="2600" dirty="0" err="1" smtClean="0">
                <a:latin typeface="+mj-lt"/>
              </a:rPr>
              <a:t>Blockchain</a:t>
            </a:r>
            <a:r>
              <a:rPr lang="en-GB" sz="2600" dirty="0" smtClean="0">
                <a:latin typeface="+mj-lt"/>
              </a:rPr>
              <a:t> Technology</a:t>
            </a:r>
          </a:p>
          <a:p>
            <a:pPr lvl="1"/>
            <a:r>
              <a:rPr lang="en-GB" sz="2600" dirty="0" err="1" smtClean="0">
                <a:latin typeface="+mj-lt"/>
              </a:rPr>
              <a:t>Blockchain</a:t>
            </a:r>
            <a:r>
              <a:rPr lang="en-GB" sz="2600" dirty="0" smtClean="0">
                <a:latin typeface="+mj-lt"/>
              </a:rPr>
              <a:t> applications</a:t>
            </a:r>
          </a:p>
          <a:p>
            <a:r>
              <a:rPr lang="en-GB" sz="2800" dirty="0" smtClean="0">
                <a:latin typeface="+mj-lt"/>
              </a:rPr>
              <a:t>Smart Contracts </a:t>
            </a:r>
          </a:p>
          <a:p>
            <a:pPr lvl="1"/>
            <a:r>
              <a:rPr lang="en-GB" sz="2600" dirty="0" smtClean="0">
                <a:latin typeface="+mj-lt"/>
              </a:rPr>
              <a:t>What is a Smart Contract?</a:t>
            </a:r>
          </a:p>
          <a:p>
            <a:pPr lvl="1"/>
            <a:r>
              <a:rPr lang="en-GB" sz="2600" dirty="0" smtClean="0">
                <a:latin typeface="+mj-lt"/>
              </a:rPr>
              <a:t>Traditional Contract vs. Smart Contract</a:t>
            </a:r>
          </a:p>
          <a:p>
            <a:pPr lvl="1"/>
            <a:r>
              <a:rPr lang="en-GB" sz="2600" dirty="0" smtClean="0">
                <a:latin typeface="+mj-lt"/>
              </a:rPr>
              <a:t>What goes into a Smart Contract</a:t>
            </a:r>
          </a:p>
          <a:p>
            <a:pPr lvl="1"/>
            <a:r>
              <a:rPr lang="en-GB" sz="2600" dirty="0" smtClean="0">
                <a:latin typeface="+mj-lt"/>
              </a:rPr>
              <a:t>Possible applications</a:t>
            </a:r>
          </a:p>
          <a:p>
            <a:pPr lvl="1"/>
            <a:r>
              <a:rPr lang="en-GB" sz="2600" dirty="0" err="1" smtClean="0">
                <a:latin typeface="+mj-lt"/>
              </a:rPr>
              <a:t>Ethereum</a:t>
            </a:r>
            <a:r>
              <a:rPr lang="en-GB" sz="2600" dirty="0" smtClean="0">
                <a:latin typeface="+mj-lt"/>
              </a:rPr>
              <a:t>, </a:t>
            </a:r>
            <a:r>
              <a:rPr lang="en-GB" sz="2600" dirty="0" err="1" smtClean="0">
                <a:latin typeface="+mj-lt"/>
              </a:rPr>
              <a:t>Blockchain</a:t>
            </a:r>
            <a:r>
              <a:rPr lang="en-GB" sz="2600" dirty="0" smtClean="0">
                <a:latin typeface="+mj-lt"/>
              </a:rPr>
              <a:t>-based Application</a:t>
            </a:r>
          </a:p>
          <a:p>
            <a:pPr lvl="1"/>
            <a:endParaRPr lang="en-GB" sz="2600" dirty="0" smtClean="0">
              <a:latin typeface="+mj-lt"/>
            </a:endParaRPr>
          </a:p>
          <a:p>
            <a:endParaRPr lang="en-GB" sz="2800" dirty="0" smtClean="0">
              <a:latin typeface="+mj-lt"/>
            </a:endParaRPr>
          </a:p>
          <a:p>
            <a:endParaRPr lang="en-GB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6604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8831" y="0"/>
            <a:ext cx="14025600" cy="7012800"/>
          </a:xfrm>
          <a:prstGeom prst="rect">
            <a:avLst/>
          </a:prstGeom>
        </p:spPr>
      </p:pic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/>
          <a:lstStyle/>
          <a:p>
            <a:r>
              <a:rPr lang="en-GB" dirty="0" smtClean="0"/>
              <a:t>3.4 Possible Applications</a:t>
            </a:r>
            <a:endParaRPr lang="en-GB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9" name="Segnaposto contenuto 2"/>
          <p:cNvSpPr txBox="1">
            <a:spLocks/>
          </p:cNvSpPr>
          <p:nvPr/>
        </p:nvSpPr>
        <p:spPr>
          <a:xfrm>
            <a:off x="519547" y="1549894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dirty="0" smtClean="0">
                <a:latin typeface="+mj-lt"/>
              </a:rPr>
              <a:t>Financial services </a:t>
            </a:r>
          </a:p>
          <a:p>
            <a:pPr lvl="1"/>
            <a:r>
              <a:rPr lang="en-GB" sz="3600" dirty="0" smtClean="0">
                <a:latin typeface="+mj-lt"/>
              </a:rPr>
              <a:t>Coupon payments </a:t>
            </a:r>
          </a:p>
          <a:p>
            <a:pPr lvl="1"/>
            <a:r>
              <a:rPr lang="en-GB" sz="3600" dirty="0" smtClean="0">
                <a:latin typeface="+mj-lt"/>
              </a:rPr>
              <a:t>Loans (e.g. Leasing) </a:t>
            </a:r>
          </a:p>
          <a:p>
            <a:r>
              <a:rPr lang="en-GB" sz="3600" dirty="0" smtClean="0">
                <a:latin typeface="+mj-lt"/>
              </a:rPr>
              <a:t>Life sciences </a:t>
            </a:r>
            <a:endParaRPr lang="en-GB" sz="3600" dirty="0">
              <a:latin typeface="+mj-lt"/>
            </a:endParaRPr>
          </a:p>
          <a:p>
            <a:pPr lvl="1"/>
            <a:r>
              <a:rPr lang="en-GB" sz="3600" dirty="0" smtClean="0">
                <a:latin typeface="+mj-lt"/>
              </a:rPr>
              <a:t>Electronic medical records</a:t>
            </a:r>
          </a:p>
          <a:p>
            <a:r>
              <a:rPr lang="en-GB" sz="3600" dirty="0" smtClean="0">
                <a:latin typeface="+mj-lt"/>
              </a:rPr>
              <a:t>Cross-Industry </a:t>
            </a:r>
          </a:p>
          <a:p>
            <a:pPr lvl="1"/>
            <a:r>
              <a:rPr lang="en-GB" sz="3400" dirty="0" smtClean="0">
                <a:latin typeface="+mj-lt"/>
              </a:rPr>
              <a:t>Voting</a:t>
            </a:r>
          </a:p>
          <a:p>
            <a:pPr marL="457200" lvl="1" indent="0">
              <a:buNone/>
            </a:pPr>
            <a:endParaRPr lang="en-GB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1141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8831" y="0"/>
            <a:ext cx="14025600" cy="7012800"/>
          </a:xfrm>
          <a:prstGeom prst="rect">
            <a:avLst/>
          </a:prstGeom>
        </p:spPr>
      </p:pic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>
            <a:normAutofit/>
          </a:bodyPr>
          <a:lstStyle/>
          <a:p>
            <a:r>
              <a:rPr lang="en-GB" dirty="0" smtClean="0"/>
              <a:t>3.5 </a:t>
            </a:r>
            <a:r>
              <a:rPr lang="en-GB" dirty="0" err="1"/>
              <a:t>Ethereum</a:t>
            </a:r>
            <a:r>
              <a:rPr lang="en-GB" dirty="0"/>
              <a:t>, </a:t>
            </a:r>
            <a:r>
              <a:rPr lang="en-GB" dirty="0" err="1"/>
              <a:t>Blockchain</a:t>
            </a:r>
            <a:r>
              <a:rPr lang="en-GB" dirty="0"/>
              <a:t>-based Platform </a:t>
            </a:r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9" name="Segnaposto contenuto 2"/>
          <p:cNvSpPr txBox="1">
            <a:spLocks/>
          </p:cNvSpPr>
          <p:nvPr/>
        </p:nvSpPr>
        <p:spPr>
          <a:xfrm>
            <a:off x="519547" y="1549894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smtClean="0">
                <a:latin typeface="+mj-lt"/>
              </a:rPr>
              <a:t>Fi</a:t>
            </a:r>
            <a:endParaRPr lang="en-GB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4315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85801" y="238898"/>
            <a:ext cx="10131425" cy="1456267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it-IT" sz="4400" dirty="0" smtClean="0"/>
              <a:t>Content</a:t>
            </a:r>
            <a:endParaRPr lang="it-IT" sz="4400" dirty="0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685800" y="694062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 smtClean="0">
                <a:latin typeface="+mj-lt"/>
              </a:rPr>
              <a:t>Security Challenges in </a:t>
            </a:r>
            <a:r>
              <a:rPr lang="en-GB" sz="2800" smtClean="0">
                <a:latin typeface="+mj-lt"/>
              </a:rPr>
              <a:t>Smart Contracts</a:t>
            </a:r>
          </a:p>
          <a:p>
            <a:pPr lvl="1"/>
            <a:r>
              <a:rPr lang="en-GB" sz="2400" dirty="0" err="1" smtClean="0">
                <a:latin typeface="+mj-lt"/>
              </a:rPr>
              <a:t>asf</a:t>
            </a:r>
            <a:endParaRPr lang="en-GB" sz="2400" dirty="0" smtClean="0">
              <a:latin typeface="+mj-lt"/>
            </a:endParaRPr>
          </a:p>
          <a:p>
            <a:endParaRPr lang="en-GB" sz="2800" dirty="0" smtClean="0">
              <a:latin typeface="+mj-lt"/>
            </a:endParaRPr>
          </a:p>
          <a:p>
            <a:endParaRPr lang="en-GB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1194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5527" y="332509"/>
            <a:ext cx="10131425" cy="1067385"/>
          </a:xfrm>
        </p:spPr>
        <p:txBody>
          <a:bodyPr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2.	</a:t>
            </a:r>
            <a:r>
              <a:rPr lang="en-GB" sz="4000" dirty="0" err="1" smtClean="0"/>
              <a:t>Blockchain</a:t>
            </a:r>
            <a:r>
              <a:rPr lang="en-GB" sz="4000" dirty="0" smtClean="0"/>
              <a:t> technology </a:t>
            </a:r>
            <a:endParaRPr lang="en-GB" sz="4000" dirty="0"/>
          </a:p>
        </p:txBody>
      </p:sp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j-lt"/>
              </a:rPr>
              <a:t>What is a </a:t>
            </a:r>
            <a:r>
              <a:rPr lang="en-GB" sz="4000" dirty="0" err="1" smtClean="0">
                <a:latin typeface="+mj-lt"/>
              </a:rPr>
              <a:t>Blockchain</a:t>
            </a:r>
            <a:r>
              <a:rPr lang="en-GB" sz="4000" dirty="0" smtClean="0">
                <a:latin typeface="+mj-lt"/>
              </a:rPr>
              <a:t>?</a:t>
            </a:r>
          </a:p>
          <a:p>
            <a:r>
              <a:rPr lang="en-GB" sz="4000" dirty="0" smtClean="0">
                <a:latin typeface="+mj-lt"/>
              </a:rPr>
              <a:t>How does it work?</a:t>
            </a:r>
          </a:p>
          <a:p>
            <a:r>
              <a:rPr lang="en-GB" sz="4000" dirty="0" smtClean="0">
                <a:latin typeface="+mj-lt"/>
              </a:rPr>
              <a:t>Benefits of </a:t>
            </a:r>
            <a:r>
              <a:rPr lang="en-GB" sz="4000" dirty="0" err="1" smtClean="0">
                <a:latin typeface="+mj-lt"/>
              </a:rPr>
              <a:t>Blockchain</a:t>
            </a:r>
            <a:r>
              <a:rPr lang="en-GB" sz="4000" dirty="0" smtClean="0">
                <a:latin typeface="+mj-lt"/>
              </a:rPr>
              <a:t> Technology</a:t>
            </a:r>
          </a:p>
          <a:p>
            <a:r>
              <a:rPr lang="en-GB" sz="4000" dirty="0" err="1" smtClean="0">
                <a:latin typeface="+mj-lt"/>
              </a:rPr>
              <a:t>Blockchain</a:t>
            </a:r>
            <a:r>
              <a:rPr lang="en-GB" sz="4000" dirty="0" smtClean="0">
                <a:latin typeface="+mj-lt"/>
              </a:rPr>
              <a:t> applications</a:t>
            </a:r>
          </a:p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99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5527" y="332509"/>
            <a:ext cx="10131425" cy="1067385"/>
          </a:xfrm>
        </p:spPr>
        <p:txBody>
          <a:bodyPr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2.1	</a:t>
            </a:r>
            <a:r>
              <a:rPr lang="en-GB" sz="4000" dirty="0" smtClean="0"/>
              <a:t>What is a </a:t>
            </a:r>
            <a:r>
              <a:rPr lang="en-GB" sz="4000" dirty="0" err="1" smtClean="0"/>
              <a:t>blockchain</a:t>
            </a:r>
            <a:r>
              <a:rPr lang="en-GB" sz="4000" dirty="0" smtClean="0"/>
              <a:t>?</a:t>
            </a:r>
            <a:endParaRPr lang="en-GB" sz="4000" dirty="0"/>
          </a:p>
        </p:txBody>
      </p:sp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30382" y="866201"/>
            <a:ext cx="10131425" cy="4557560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j-lt"/>
              </a:rPr>
              <a:t>Distributed Database</a:t>
            </a:r>
          </a:p>
          <a:p>
            <a:r>
              <a:rPr lang="en-GB" sz="4000" dirty="0" smtClean="0">
                <a:latin typeface="+mj-lt"/>
              </a:rPr>
              <a:t>Public digital ledger</a:t>
            </a:r>
          </a:p>
          <a:p>
            <a:r>
              <a:rPr lang="en-GB" sz="4000" dirty="0" smtClean="0">
                <a:latin typeface="+mj-lt"/>
              </a:rPr>
              <a:t>Source of Trust</a:t>
            </a:r>
          </a:p>
          <a:p>
            <a:endParaRPr lang="en-GB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3558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5527" y="332509"/>
            <a:ext cx="10131425" cy="1067385"/>
          </a:xfrm>
        </p:spPr>
        <p:txBody>
          <a:bodyPr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2.2	</a:t>
            </a:r>
            <a:r>
              <a:rPr lang="en-GB" sz="4000" dirty="0" smtClean="0"/>
              <a:t>How does </a:t>
            </a:r>
            <a:r>
              <a:rPr lang="en-GB" sz="4000" dirty="0" err="1" smtClean="0"/>
              <a:t>blockchain</a:t>
            </a:r>
            <a:r>
              <a:rPr lang="en-GB" sz="4000" dirty="0" smtClean="0"/>
              <a:t> work?</a:t>
            </a:r>
            <a:endParaRPr lang="en-GB" sz="4000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4906" y="2114495"/>
            <a:ext cx="1469618" cy="1469618"/>
          </a:xfrm>
          <a:prstGeom prst="rect">
            <a:avLst/>
          </a:prstGeom>
        </p:spPr>
      </p:pic>
      <p:cxnSp>
        <p:nvCxnSpPr>
          <p:cNvPr id="11" name="Connettore 2 10"/>
          <p:cNvCxnSpPr/>
          <p:nvPr/>
        </p:nvCxnSpPr>
        <p:spPr>
          <a:xfrm>
            <a:off x="4850296" y="3859870"/>
            <a:ext cx="22822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4276" y="2373970"/>
            <a:ext cx="2174528" cy="2178152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4016" y="2154297"/>
            <a:ext cx="2397825" cy="239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32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5527" y="332509"/>
            <a:ext cx="10131425" cy="1067385"/>
          </a:xfrm>
        </p:spPr>
        <p:txBody>
          <a:bodyPr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2.2	</a:t>
            </a:r>
            <a:r>
              <a:rPr lang="en-GB" sz="4000" dirty="0" smtClean="0"/>
              <a:t>How does </a:t>
            </a:r>
            <a:r>
              <a:rPr lang="en-GB" sz="4000" dirty="0" err="1" smtClean="0"/>
              <a:t>blockchain</a:t>
            </a:r>
            <a:r>
              <a:rPr lang="en-GB" sz="4000" dirty="0" smtClean="0"/>
              <a:t> work?</a:t>
            </a:r>
            <a:endParaRPr lang="en-GB" sz="40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83" y="1399894"/>
            <a:ext cx="3648649" cy="3648649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3351" y="3043238"/>
            <a:ext cx="472478" cy="472478"/>
          </a:xfrm>
          <a:prstGeom prst="rect">
            <a:avLst/>
          </a:prstGeom>
        </p:spPr>
      </p:pic>
      <p:cxnSp>
        <p:nvCxnSpPr>
          <p:cNvPr id="21" name="Connettore 2 20"/>
          <p:cNvCxnSpPr/>
          <p:nvPr/>
        </p:nvCxnSpPr>
        <p:spPr>
          <a:xfrm>
            <a:off x="4704870" y="3381550"/>
            <a:ext cx="2753205" cy="91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3351" y="4756114"/>
            <a:ext cx="1379257" cy="1381556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6466" y="2003062"/>
            <a:ext cx="3299043" cy="2775319"/>
          </a:xfrm>
          <a:prstGeom prst="rect">
            <a:avLst/>
          </a:prstGeom>
        </p:spPr>
      </p:pic>
      <p:pic>
        <p:nvPicPr>
          <p:cNvPr id="23" name="Immagin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5037" y="2153816"/>
            <a:ext cx="1361900" cy="1361900"/>
          </a:xfrm>
          <a:prstGeom prst="rect">
            <a:avLst/>
          </a:prstGeom>
        </p:spPr>
      </p:pic>
      <p:pic>
        <p:nvPicPr>
          <p:cNvPr id="24" name="Immagin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9351" y="3043238"/>
            <a:ext cx="472478" cy="472478"/>
          </a:xfrm>
          <a:prstGeom prst="rect">
            <a:avLst/>
          </a:prstGeom>
        </p:spPr>
      </p:pic>
      <p:pic>
        <p:nvPicPr>
          <p:cNvPr id="25" name="Immagin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0873" y="2404053"/>
            <a:ext cx="472478" cy="472478"/>
          </a:xfrm>
          <a:prstGeom prst="rect">
            <a:avLst/>
          </a:prstGeom>
        </p:spPr>
      </p:pic>
      <p:pic>
        <p:nvPicPr>
          <p:cNvPr id="26" name="Immagin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3621" y="2433437"/>
            <a:ext cx="472478" cy="472478"/>
          </a:xfrm>
          <a:prstGeom prst="rect">
            <a:avLst/>
          </a:prstGeom>
        </p:spPr>
      </p:pic>
      <p:pic>
        <p:nvPicPr>
          <p:cNvPr id="27" name="Immagin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5677" y="2350882"/>
            <a:ext cx="472478" cy="47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0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5527" y="332509"/>
            <a:ext cx="10131425" cy="1067385"/>
          </a:xfrm>
        </p:spPr>
        <p:txBody>
          <a:bodyPr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2.2	</a:t>
            </a:r>
            <a:r>
              <a:rPr lang="en-GB" sz="4000" dirty="0" smtClean="0"/>
              <a:t>How does </a:t>
            </a:r>
            <a:r>
              <a:rPr lang="en-GB" sz="4000" dirty="0" err="1" smtClean="0"/>
              <a:t>blockchain</a:t>
            </a:r>
            <a:r>
              <a:rPr lang="en-GB" sz="4000" dirty="0" smtClean="0"/>
              <a:t> work?</a:t>
            </a:r>
            <a:endParaRPr lang="en-GB" sz="4000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2512" y="2612301"/>
            <a:ext cx="2244800" cy="1888438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8341" y="2632179"/>
            <a:ext cx="1093351" cy="1093351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097669">
            <a:off x="7299805" y="2049569"/>
            <a:ext cx="916820" cy="916820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667436">
            <a:off x="3608273" y="2113628"/>
            <a:ext cx="916820" cy="916820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510914">
            <a:off x="3762763" y="4017992"/>
            <a:ext cx="916820" cy="916820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655587">
            <a:off x="7298730" y="4023398"/>
            <a:ext cx="916820" cy="916820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0047" y="1254192"/>
            <a:ext cx="1946476" cy="1946476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0198" y="4363136"/>
            <a:ext cx="1819982" cy="1819982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2250" y="1294866"/>
            <a:ext cx="1693487" cy="2116859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2727" y="4066259"/>
            <a:ext cx="1693487" cy="2116859"/>
          </a:xfrm>
          <a:prstGeom prst="rect">
            <a:avLst/>
          </a:prstGeom>
        </p:spPr>
      </p:pic>
      <p:pic>
        <p:nvPicPr>
          <p:cNvPr id="21" name="Immagin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4787" y="3626405"/>
            <a:ext cx="882853" cy="882853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4104" y="672556"/>
            <a:ext cx="882853" cy="882853"/>
          </a:xfrm>
          <a:prstGeom prst="rect">
            <a:avLst/>
          </a:prstGeom>
        </p:spPr>
      </p:pic>
      <p:pic>
        <p:nvPicPr>
          <p:cNvPr id="23" name="Immagin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9359" y="1113983"/>
            <a:ext cx="882853" cy="882853"/>
          </a:xfrm>
          <a:prstGeom prst="rect">
            <a:avLst/>
          </a:prstGeom>
        </p:spPr>
      </p:pic>
      <p:pic>
        <p:nvPicPr>
          <p:cNvPr id="24" name="Immagin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522" y="3764060"/>
            <a:ext cx="882853" cy="88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3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1634</Words>
  <Application>Microsoft Macintosh PowerPoint</Application>
  <PresentationFormat>Widescreen</PresentationFormat>
  <Paragraphs>260</Paragraphs>
  <Slides>31</Slides>
  <Notes>28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Tema di Office</vt:lpstr>
      <vt:lpstr>Presentazione di PowerPoint</vt:lpstr>
      <vt:lpstr>SECURITY CHALLENGES IN SMART CONTRACTS</vt:lpstr>
      <vt:lpstr>Content</vt:lpstr>
      <vt:lpstr>Content</vt:lpstr>
      <vt:lpstr>2. Blockchain technology </vt:lpstr>
      <vt:lpstr>2.1 What is a blockchain?</vt:lpstr>
      <vt:lpstr>2.2 How does blockchain work?</vt:lpstr>
      <vt:lpstr>2.2 How does blockchain work?</vt:lpstr>
      <vt:lpstr>2.2 How does blockchain work?</vt:lpstr>
      <vt:lpstr>2.2 How does blockchain work?</vt:lpstr>
      <vt:lpstr>2.2 How does blockchain work?</vt:lpstr>
      <vt:lpstr>2.2 How does blockchain work?</vt:lpstr>
      <vt:lpstr>2.3 Benefits of blockchain</vt:lpstr>
      <vt:lpstr>2.4 Blockchain applications</vt:lpstr>
      <vt:lpstr>Presentazione di PowerPoint</vt:lpstr>
      <vt:lpstr>3. Smart Contracts</vt:lpstr>
      <vt:lpstr>3.1 What is a smart contracT?</vt:lpstr>
      <vt:lpstr>3.1 Scenario Example</vt:lpstr>
      <vt:lpstr>3.1 Scenario Example</vt:lpstr>
      <vt:lpstr>3.1 Scenario Example</vt:lpstr>
      <vt:lpstr>3.1 Scenario Example</vt:lpstr>
      <vt:lpstr>3.1 Scenario Example</vt:lpstr>
      <vt:lpstr>3.1 Scenario Example</vt:lpstr>
      <vt:lpstr>3.1 Scenario Example</vt:lpstr>
      <vt:lpstr>3.1 Scenario Example</vt:lpstr>
      <vt:lpstr>3.1 Scenario Example</vt:lpstr>
      <vt:lpstr>3.2 Traditional ContractS vs. Smart Contracts </vt:lpstr>
      <vt:lpstr>3.3 What goes into a Smart Contract?</vt:lpstr>
      <vt:lpstr>3.3 A simple WALLET CONTRACT</vt:lpstr>
      <vt:lpstr>3.4 Possible Applications</vt:lpstr>
      <vt:lpstr>3.5 Ethereum, Blockchain-based Platform 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Lucas Pelloni</dc:creator>
  <cp:lastModifiedBy>Lucas Pelloni</cp:lastModifiedBy>
  <cp:revision>3</cp:revision>
  <dcterms:created xsi:type="dcterms:W3CDTF">2017-03-20T11:53:45Z</dcterms:created>
  <dcterms:modified xsi:type="dcterms:W3CDTF">2017-03-20T15:55:13Z</dcterms:modified>
</cp:coreProperties>
</file>